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7102475" cy="9369425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Questrial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8163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9525"/>
            <a:ext cx="3078163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4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6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7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9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0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1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2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F9D7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ages&amp;cd=&amp;cad=rja&amp;docid=QZOUC8xUea5hYM&amp;tbnid=H6FdxURzSPZP4M:&amp;ved=0CAUQjRw&amp;url=http://www.cuisipro.com/en/Deluxe-Pastry-Blender-plu74-7118.html&amp;ei=NxPCUdHOJdHgigKmioCACg&amp;bvm=bv.48175248,d.cGE&amp;psig=AFQjCNFqAX2fMN5lQGkb43Dr8QDI-lRQKQ&amp;ust=137175979381001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ages&amp;cd=&amp;cad=rja&amp;docid=zhHwY3MNHx9TYM&amp;tbnid=XJmJdTsA3Qwy4M:&amp;ved=0CAUQjRw&amp;url=http://www.overstock.com/Home-Garden/Cutting-Boards/6448/subcat.html&amp;ei=yBLCUfO7GaXSiALr6YHACA&amp;bvm=bv.48175248,d.cGE&amp;psig=AFQjCNE72QRP6VuDEHn9kqpaiMSSoCSLbw&amp;ust=137175968640486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FMsPn5VYDM-DwM&amp;tbnid=HEI2Db6fTj3b7M:&amp;ved=0CAUQjRw&amp;url=http://myedibles.blogspot.com/2012/05/types-of-baking-pans.html&amp;ei=EUgrUs6KOqSGjALS4oCwBQ&amp;bvm=bv.51773540,d.cGE&amp;psig=AFQjCNFvkiws1gqoxwjd5SJ77vSkBFlg7w&amp;ust=1378654603834758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B00005QFKG?ie=UTF8&amp;tag=blenderexpert-20&amp;link_code=as3&amp;camp=211189&amp;creative=373489&amp;creativeASIN=B00005QFK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TOOLS AND EQUIPMENT</a:t>
            </a:r>
            <a:endParaRPr sz="4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endParaRPr sz="26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Flour Sifter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9" name="Google Shape;219;p2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562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sift flour or other dry ingredients in order to remove lumps.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Helps keep you from </a:t>
            </a:r>
            <a:r>
              <a:rPr lang="en-US"/>
              <a:t>over mixing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batters and developing too much gluten.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0" name="Google Shape;220;p24" descr="C:\Users\Heather\AppData\Local\Microsoft\Windows\Temporary Internet Files\Content.IE5\3TLQAHPH\MC90034100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2133600"/>
            <a:ext cx="336325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Pots and Pans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26" name="Google Shape;226;p25"/>
          <p:cNvGrpSpPr/>
          <p:nvPr/>
        </p:nvGrpSpPr>
        <p:grpSpPr>
          <a:xfrm>
            <a:off x="1523997" y="1620200"/>
            <a:ext cx="5946780" cy="5217798"/>
            <a:chOff x="1295397" y="20000"/>
            <a:chExt cx="5946780" cy="5217798"/>
          </a:xfrm>
        </p:grpSpPr>
        <p:sp>
          <p:nvSpPr>
            <p:cNvPr id="227" name="Google Shape;227;p25"/>
            <p:cNvSpPr/>
            <p:nvPr/>
          </p:nvSpPr>
          <p:spPr>
            <a:xfrm>
              <a:off x="3490422" y="2043789"/>
              <a:ext cx="1556730" cy="1556730"/>
            </a:xfrm>
            <a:prstGeom prst="ellipse">
              <a:avLst/>
            </a:prstGeom>
            <a:solidFill>
              <a:srgbClr val="EF7F0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 txBox="1"/>
            <p:nvPr/>
          </p:nvSpPr>
          <p:spPr>
            <a:xfrm>
              <a:off x="3718400" y="2271767"/>
              <a:ext cx="1100774" cy="1100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Pots and Pans</a:t>
              </a:r>
              <a:endParaRPr sz="28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 rot="-5400000">
              <a:off x="4035258" y="1793849"/>
              <a:ext cx="467058" cy="328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 txBox="1"/>
            <p:nvPr/>
          </p:nvSpPr>
          <p:spPr>
            <a:xfrm rot="-5400000">
              <a:off x="4257111" y="1798583"/>
              <a:ext cx="23352" cy="23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3220134" y="20000"/>
              <a:ext cx="2097305" cy="1556730"/>
            </a:xfrm>
            <a:prstGeom prst="ellipse">
              <a:avLst/>
            </a:prstGeom>
            <a:solidFill>
              <a:srgbClr val="9F263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 txBox="1"/>
            <p:nvPr/>
          </p:nvSpPr>
          <p:spPr>
            <a:xfrm>
              <a:off x="3299625" y="247975"/>
              <a:ext cx="1938300" cy="110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Stockpot</a:t>
              </a:r>
              <a:endPara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 rot="-1080000">
              <a:off x="5003297" y="2528853"/>
              <a:ext cx="235343" cy="328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 txBox="1"/>
            <p:nvPr/>
          </p:nvSpPr>
          <p:spPr>
            <a:xfrm rot="-1080000">
              <a:off x="5115085" y="2539380"/>
              <a:ext cx="11767" cy="11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5144872" y="1418404"/>
              <a:ext cx="2097305" cy="155673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 txBox="1"/>
            <p:nvPr/>
          </p:nvSpPr>
          <p:spPr>
            <a:xfrm>
              <a:off x="5452015" y="1646382"/>
              <a:ext cx="1483019" cy="1100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Sauce Pan</a:t>
              </a:r>
              <a:endPara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 rot="3240000">
              <a:off x="4644144" y="3596691"/>
              <a:ext cx="398600" cy="328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 txBox="1"/>
            <p:nvPr/>
          </p:nvSpPr>
          <p:spPr>
            <a:xfrm rot="3240000">
              <a:off x="4833479" y="3603137"/>
              <a:ext cx="19930" cy="19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409688" y="3681068"/>
              <a:ext cx="2097305" cy="1556730"/>
            </a:xfrm>
            <a:prstGeom prst="ellipse">
              <a:avLst/>
            </a:prstGeom>
            <a:solidFill>
              <a:srgbClr val="4E854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 txBox="1"/>
            <p:nvPr/>
          </p:nvSpPr>
          <p:spPr>
            <a:xfrm>
              <a:off x="4716831" y="3909046"/>
              <a:ext cx="1483019" cy="1100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Sauce Pot</a:t>
              </a:r>
              <a:endPara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 rot="7560000">
              <a:off x="3494830" y="3596691"/>
              <a:ext cx="398600" cy="328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 txBox="1"/>
            <p:nvPr/>
          </p:nvSpPr>
          <p:spPr>
            <a:xfrm rot="-3240000">
              <a:off x="3684165" y="3603137"/>
              <a:ext cx="19930" cy="19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2030581" y="3681068"/>
              <a:ext cx="2097305" cy="155673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 txBox="1"/>
            <p:nvPr/>
          </p:nvSpPr>
          <p:spPr>
            <a:xfrm>
              <a:off x="2337724" y="3909046"/>
              <a:ext cx="1483019" cy="1100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Frying Pan</a:t>
              </a:r>
              <a:endPara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 rot="-9720000">
              <a:off x="3298934" y="2528853"/>
              <a:ext cx="235343" cy="328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5"/>
            <p:cNvSpPr txBox="1"/>
            <p:nvPr/>
          </p:nvSpPr>
          <p:spPr>
            <a:xfrm rot="1080000">
              <a:off x="3410722" y="2539380"/>
              <a:ext cx="11767" cy="11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1295397" y="1418404"/>
              <a:ext cx="2097305" cy="155673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 txBox="1"/>
            <p:nvPr/>
          </p:nvSpPr>
          <p:spPr>
            <a:xfrm>
              <a:off x="1602540" y="1646382"/>
              <a:ext cx="1483019" cy="1100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Griddle</a:t>
              </a:r>
              <a:endPara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Stockpot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4" name="Google Shape;254;p2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87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Large pot that is taller than it is wide with straight sides.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 have a spigot at the base so liquid can be drained off without lifting the heavy pot.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5" name="Google Shape;255;p26" descr="http://www.polarware.com/images/food-service/cookware-bakeware/stock-pot-with-fauc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362200"/>
            <a:ext cx="4110372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Sauce Pan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1" name="Google Shape;261;p2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8686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This pan has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straight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sides and a single, long handle. 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2" name="Google Shape;262;p27" descr="http://www.ikea.com/us/en/images/products/favorit-saucepan-with-lid__64642_PE174146_S4.jpg"/>
          <p:cNvPicPr preferRelativeResize="0"/>
          <p:nvPr/>
        </p:nvPicPr>
        <p:blipFill rotWithShape="1">
          <a:blip r:embed="rId3">
            <a:alphaModFix/>
          </a:blip>
          <a:srcRect t="24000" b="20000"/>
          <a:stretch/>
        </p:blipFill>
        <p:spPr>
          <a:xfrm>
            <a:off x="1752600" y="3124200"/>
            <a:ext cx="6248400" cy="333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Sauce Pot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8" name="Google Shape;268;p2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Similar in shape to a stockpot, but not as large.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Has straight sides and two loop handles for lifting.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9" name="Google Shape;269;p28" descr="http://www.twinsupply.com/vollrathfoodservice/images/large/52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3200400"/>
            <a:ext cx="5105400" cy="3179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Saute Pan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5" name="Google Shape;275;p29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shallow skillet with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sloping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sides and a single long handle. 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6" name="Google Shape;276;p29" descr="http://www.webstaurantstore.com/8-vollrath-arkadia-7008-natural-finish-aluminum-fry-pan/8-vollrath-arkadia-7008-natural-finish-aluminum-fry-pan.jpg"/>
          <p:cNvPicPr preferRelativeResize="0"/>
          <p:nvPr/>
        </p:nvPicPr>
        <p:blipFill rotWithShape="1">
          <a:blip r:embed="rId3">
            <a:alphaModFix/>
          </a:blip>
          <a:srcRect t="21332" b="22667"/>
          <a:stretch/>
        </p:blipFill>
        <p:spPr>
          <a:xfrm>
            <a:off x="1524000" y="3276600"/>
            <a:ext cx="5105400" cy="285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Griddle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2" name="Google Shape;282;p3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105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heavy round or rectangular surface for making flat items like pancakes and burgers. 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Flat with no sides and can be built directly into the stove.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May have grooves or indentations around the edge to allow grease to drain away.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3" name="Google Shape;283;p30" descr="http://tramontinadutchovens.com/index_files/cast-iron-gridd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4720" y="1981200"/>
            <a:ext cx="3713480" cy="38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Other Tools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89" name="Google Shape;289;p31"/>
          <p:cNvGrpSpPr/>
          <p:nvPr/>
        </p:nvGrpSpPr>
        <p:grpSpPr>
          <a:xfrm>
            <a:off x="386655" y="1601092"/>
            <a:ext cx="8370688" cy="5256014"/>
            <a:chOff x="386655" y="892"/>
            <a:chExt cx="8370688" cy="5256014"/>
          </a:xfrm>
        </p:grpSpPr>
        <p:sp>
          <p:nvSpPr>
            <p:cNvPr id="290" name="Google Shape;290;p31"/>
            <p:cNvSpPr/>
            <p:nvPr/>
          </p:nvSpPr>
          <p:spPr>
            <a:xfrm>
              <a:off x="386655" y="892"/>
              <a:ext cx="1946671" cy="1168003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 txBox="1"/>
            <p:nvPr/>
          </p:nvSpPr>
          <p:spPr>
            <a:xfrm>
              <a:off x="386655" y="892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Rolling Pin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2527994" y="892"/>
              <a:ext cx="1946671" cy="1168003"/>
            </a:xfrm>
            <a:prstGeom prst="rect">
              <a:avLst/>
            </a:prstGeom>
            <a:solidFill>
              <a:srgbClr val="1C657D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 txBox="1"/>
            <p:nvPr/>
          </p:nvSpPr>
          <p:spPr>
            <a:xfrm>
              <a:off x="2527994" y="892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Pastry Brush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4669333" y="892"/>
              <a:ext cx="1946671" cy="1168003"/>
            </a:xfrm>
            <a:prstGeom prst="rect">
              <a:avLst/>
            </a:prstGeom>
            <a:solidFill>
              <a:srgbClr val="1F737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 txBox="1"/>
            <p:nvPr/>
          </p:nvSpPr>
          <p:spPr>
            <a:xfrm>
              <a:off x="4669333" y="892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Whisk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6810672" y="892"/>
              <a:ext cx="1946671" cy="1168003"/>
            </a:xfrm>
            <a:prstGeom prst="rect">
              <a:avLst/>
            </a:prstGeom>
            <a:solidFill>
              <a:srgbClr val="227F7D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 txBox="1"/>
            <p:nvPr/>
          </p:nvSpPr>
          <p:spPr>
            <a:xfrm>
              <a:off x="6810672" y="892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Kitchen Spoons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386655" y="1363563"/>
              <a:ext cx="1946671" cy="1168003"/>
            </a:xfrm>
            <a:prstGeom prst="rect">
              <a:avLst/>
            </a:prstGeom>
            <a:solidFill>
              <a:srgbClr val="25807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 txBox="1"/>
            <p:nvPr/>
          </p:nvSpPr>
          <p:spPr>
            <a:xfrm>
              <a:off x="386655" y="1363563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Pastry Blender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2527994" y="1363563"/>
              <a:ext cx="1946671" cy="1168003"/>
            </a:xfrm>
            <a:prstGeom prst="rect">
              <a:avLst/>
            </a:prstGeom>
            <a:solidFill>
              <a:srgbClr val="28816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 txBox="1"/>
            <p:nvPr/>
          </p:nvSpPr>
          <p:spPr>
            <a:xfrm>
              <a:off x="2527994" y="1363563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Cutting Board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4669333" y="1363563"/>
              <a:ext cx="1946671" cy="1168003"/>
            </a:xfrm>
            <a:prstGeom prst="rect">
              <a:avLst/>
            </a:prstGeom>
            <a:solidFill>
              <a:srgbClr val="2C815D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 txBox="1"/>
            <p:nvPr/>
          </p:nvSpPr>
          <p:spPr>
            <a:xfrm>
              <a:off x="4669333" y="1363563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Wooden Spoon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6810672" y="1363563"/>
              <a:ext cx="1946671" cy="1168003"/>
            </a:xfrm>
            <a:prstGeom prst="rect">
              <a:avLst/>
            </a:prstGeom>
            <a:solidFill>
              <a:srgbClr val="2F825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 txBox="1"/>
            <p:nvPr/>
          </p:nvSpPr>
          <p:spPr>
            <a:xfrm>
              <a:off x="6810672" y="1363563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Rubber Spatula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86655" y="2726233"/>
              <a:ext cx="1946671" cy="1168003"/>
            </a:xfrm>
            <a:prstGeom prst="rect">
              <a:avLst/>
            </a:prstGeom>
            <a:solidFill>
              <a:srgbClr val="32834D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 txBox="1"/>
            <p:nvPr/>
          </p:nvSpPr>
          <p:spPr>
            <a:xfrm>
              <a:off x="386655" y="2726233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Tongs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2527994" y="2726233"/>
              <a:ext cx="1946671" cy="1168003"/>
            </a:xfrm>
            <a:prstGeom prst="rect">
              <a:avLst/>
            </a:prstGeom>
            <a:solidFill>
              <a:srgbClr val="36834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 txBox="1"/>
            <p:nvPr/>
          </p:nvSpPr>
          <p:spPr>
            <a:xfrm>
              <a:off x="2527994" y="2726233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Ladle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4669333" y="2726233"/>
              <a:ext cx="1946671" cy="1168003"/>
            </a:xfrm>
            <a:prstGeom prst="rect">
              <a:avLst/>
            </a:prstGeom>
            <a:solidFill>
              <a:srgbClr val="3A833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 txBox="1"/>
            <p:nvPr/>
          </p:nvSpPr>
          <p:spPr>
            <a:xfrm>
              <a:off x="4669333" y="2726233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Scoops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6810672" y="2726233"/>
              <a:ext cx="1946671" cy="1168003"/>
            </a:xfrm>
            <a:prstGeom prst="rect">
              <a:avLst/>
            </a:prstGeom>
            <a:solidFill>
              <a:srgbClr val="40833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 txBox="1"/>
            <p:nvPr/>
          </p:nvSpPr>
          <p:spPr>
            <a:xfrm>
              <a:off x="6810672" y="2726233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Spatula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3598664" y="4088903"/>
              <a:ext cx="1946671" cy="1168003"/>
            </a:xfrm>
            <a:prstGeom prst="rect">
              <a:avLst/>
            </a:prstGeom>
            <a:solidFill>
              <a:srgbClr val="4C844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 txBox="1"/>
            <p:nvPr/>
          </p:nvSpPr>
          <p:spPr>
            <a:xfrm>
              <a:off x="3598664" y="4088903"/>
              <a:ext cx="1946671" cy="116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Grater 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Rolling Pins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1" name="Google Shape;321;p32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800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roll out dough into a thin sheet, such as cookie dough, pizza dough, and pasta dough. 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2" name="Google Shape;322;p32" descr="http://www.chefscatalog.com/img/products/285x285/24459_2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2133600"/>
            <a:ext cx="365759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Pastry Brush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8" name="Google Shape;328;p33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5029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Pastry brushes are used to brush items with egg wash, glaze, etc.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Larger bench brushes are used to brush flour from tabletops and from the surface of dough.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9" name="Google Shape;329;p33" descr="http://www.bakingshop.com/bc/img/BRS-2-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2667000"/>
            <a:ext cx="33528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Measuring Equipment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29" name="Google Shape;129;p16"/>
          <p:cNvGrpSpPr/>
          <p:nvPr/>
        </p:nvGrpSpPr>
        <p:grpSpPr>
          <a:xfrm>
            <a:off x="3" y="1619159"/>
            <a:ext cx="8835219" cy="5067480"/>
            <a:chOff x="3" y="18959"/>
            <a:chExt cx="8835219" cy="5067480"/>
          </a:xfrm>
        </p:grpSpPr>
        <p:sp>
          <p:nvSpPr>
            <p:cNvPr id="130" name="Google Shape;130;p16"/>
            <p:cNvSpPr/>
            <p:nvPr/>
          </p:nvSpPr>
          <p:spPr>
            <a:xfrm>
              <a:off x="3276600" y="1600200"/>
              <a:ext cx="2362199" cy="1904999"/>
            </a:xfrm>
            <a:prstGeom prst="ellipse">
              <a:avLst/>
            </a:prstGeom>
            <a:solidFill>
              <a:srgbClr val="EF7F0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3449563" y="1879175"/>
              <a:ext cx="2111400" cy="13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Measuring Equipment</a:t>
              </a:r>
              <a:endParaRPr sz="3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 rot="-5400000">
              <a:off x="4370031" y="1498339"/>
              <a:ext cx="175336" cy="28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 txBox="1"/>
            <p:nvPr/>
          </p:nvSpPr>
          <p:spPr>
            <a:xfrm rot="-5400000">
              <a:off x="4453316" y="1508148"/>
              <a:ext cx="8766" cy="8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2897589" y="18959"/>
              <a:ext cx="3120220" cy="1405903"/>
            </a:xfrm>
            <a:prstGeom prst="ellipse">
              <a:avLst/>
            </a:prstGeom>
            <a:solidFill>
              <a:srgbClr val="9F263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3354535" y="224849"/>
              <a:ext cx="2206328" cy="994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Liquid Measuring Cups</a:t>
              </a:r>
              <a:endParaRPr sz="220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 rot="-25569">
              <a:off x="5638748" y="2529438"/>
              <a:ext cx="76467" cy="28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 txBox="1"/>
            <p:nvPr/>
          </p:nvSpPr>
          <p:spPr>
            <a:xfrm rot="-25569">
              <a:off x="5675070" y="2541719"/>
              <a:ext cx="3823" cy="3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5715002" y="1828792"/>
              <a:ext cx="3120220" cy="1405903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6171948" y="2034682"/>
              <a:ext cx="2206328" cy="994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Scales</a:t>
              </a:r>
              <a:endParaRPr sz="220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 rot="5400000">
              <a:off x="4370031" y="3578675"/>
              <a:ext cx="175336" cy="28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 txBox="1"/>
            <p:nvPr/>
          </p:nvSpPr>
          <p:spPr>
            <a:xfrm rot="5400000">
              <a:off x="4453316" y="3588484"/>
              <a:ext cx="8766" cy="8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2897589" y="3680536"/>
              <a:ext cx="3120220" cy="1405903"/>
            </a:xfrm>
            <a:prstGeom prst="ellipse">
              <a:avLst/>
            </a:prstGeom>
            <a:solidFill>
              <a:srgbClr val="4E854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3354610" y="3959551"/>
              <a:ext cx="22062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Thermometers</a:t>
              </a:r>
              <a:endParaRPr sz="220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 rot="-10775160">
              <a:off x="3120021" y="2529407"/>
              <a:ext cx="156627" cy="28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 txBox="1"/>
            <p:nvPr/>
          </p:nvSpPr>
          <p:spPr>
            <a:xfrm rot="24840">
              <a:off x="3194420" y="2539684"/>
              <a:ext cx="7831" cy="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3" y="1828810"/>
              <a:ext cx="3120220" cy="1405903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456949" y="2034700"/>
              <a:ext cx="2206328" cy="994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Dry Measuring Cups and Spoons</a:t>
              </a:r>
              <a:endParaRPr sz="220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4" descr="http://3.bp.blogspot.com/-mX1pcl3cNfc/Tb4OZ3PnWKI/AAAAAAAAB1E/pMwF1w-S9aM/s1600/whis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00" y="1600200"/>
            <a:ext cx="4762500" cy="467677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Whisk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953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Tool made of a series of curved wires attached to a metal rod.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incorporate air into dishes, like whipped cream or meringue, or to get lumps out of soups and sauces. 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5" descr="http://www.polarware.com/images/health-care/food-tech-dietary/kitchen-spo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8882" y="2286000"/>
            <a:ext cx="4705118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5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Kitchen Spoons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3" name="Google Shape;343;p3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87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Metal spoons that can be slotted (slotted spoons), or without slots. 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Slotted spoons are used for draining, and those without slots are used for stirring and serving.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Pastry Blender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4953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“cut” butter into flour or other dry ingredients.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make biscuits and pies. 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0" name="Google Shape;350;p36" descr="http://www.cuisipro.com/images/products/74/74-7/d.74-7118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2286000"/>
            <a:ext cx="3895725" cy="390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Cutting Board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6" name="Google Shape;356;p3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343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Surface used to chop vegetables, meats, nuts, and other foods.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Can be made of plastic, glass, or wood. 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7" name="Google Shape;357;p37" descr="http://ak1.ostkcdn.com/images/products/80/607/P14735643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4333" t="8492" b="19410"/>
          <a:stretch/>
        </p:blipFill>
        <p:spPr>
          <a:xfrm>
            <a:off x="4391758" y="2209800"/>
            <a:ext cx="4752242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8" descr="http://www.webstaurantstore.com/12-wooden-spoon/12-wooden-spo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209800"/>
            <a:ext cx="4152900" cy="3889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Wooden Spoon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4" name="Google Shape;364;p3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87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Much like a kitchen spoon, but is made out of wood.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Does not transfer heat easily, meaning it can be more comfortable to hold when stirring hot items compared to a kitchen spoon.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Can burn if left unattended in a hot pot or near a flame.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Rubber Spatula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0" name="Google Shape;370;p39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57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Tool with a rubber scraper on the end.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for stirring ingredients, folding, and scraping remaining batters and ingredients out of bowls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Should not be used to stir items in hot pots because they can sometimes melt.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71" name="Google Shape;371;p39" descr="http://4.bp.blogspot.com/-OG6GTQodwAI/T7e1afPdINI/AAAAAAAABLQ/tcnYSSHz0jM/s1600/Rubber+Spatul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133600"/>
            <a:ext cx="3810000" cy="38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0" descr="http://www.realtor.com/home-garden/Images/cuisipro-locking-tongs-8_tcm12-325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1217" y="2362200"/>
            <a:ext cx="4542783" cy="332422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Tongs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8" name="Google Shape;378;p4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648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Utensils, often metal, used for grilling, serving, transferring food, etc. 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Should not be left in a pot or near a heat source because they can get very hot. 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Ladles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4" name="Google Shape;384;p4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87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cup-like scoop with a long handle, slightly curved at the top.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scoop out soups, stews, and sauces.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Comes in a variety of sizes.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5" name="Google Shape;385;p41" descr="http://www.webstaurantstore.com/6-oz-one-piece-ladle/6-oz-one-piece-lad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981200"/>
            <a:ext cx="41910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Scoops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1" name="Google Shape;391;p4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953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scoop ice cream, cookie dough, meatballs, and other items in a uniform way.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Wonderful tool for scooping accurate and uniform amounts.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92" name="Google Shape;392;p42" descr="http://www.wilton.com/store/images/site_images/pg_stainless-cookie-scoop_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36220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Spatula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8" name="Google Shape;398;p43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800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flat square adorned with several cutouts attached to a long handle.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flip items such as pancakes and burgers.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Can be plastic or metal.</a:t>
            </a:r>
            <a:endParaRPr/>
          </a:p>
        </p:txBody>
      </p:sp>
      <p:pic>
        <p:nvPicPr>
          <p:cNvPr id="399" name="Google Shape;399;p43" descr="http://media.tumblr.com/tumblr_m5nqe24Y6k1qfnn7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828800"/>
            <a:ext cx="4169156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Liquid Measuring Cup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029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for measuring liquids like water, milk, juice, etc.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Available in pint, quart, and gallon sizes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4" name="Google Shape;154;p17" descr="http://www.gourmetsleuth.com/images/liquid_measuring_cu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2209800"/>
            <a:ext cx="35052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Grater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5" name="Google Shape;405;p4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648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rectangular metal box or plane with a series of sharpened holes of varying sizes.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shred cheeses, vegetables, chocolate, and other items. 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06" name="Google Shape;406;p44" descr="http://www.goodeatsfanpage.com/images/KitchenEquipment/Gra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2057400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Baking Pans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412" name="Google Shape;412;p45"/>
          <p:cNvGrpSpPr/>
          <p:nvPr/>
        </p:nvGrpSpPr>
        <p:grpSpPr>
          <a:xfrm>
            <a:off x="609607" y="1619590"/>
            <a:ext cx="8156567" cy="4973210"/>
            <a:chOff x="152407" y="19390"/>
            <a:chExt cx="8156567" cy="4973210"/>
          </a:xfrm>
        </p:grpSpPr>
        <p:sp>
          <p:nvSpPr>
            <p:cNvPr id="413" name="Google Shape;413;p45"/>
            <p:cNvSpPr/>
            <p:nvPr/>
          </p:nvSpPr>
          <p:spPr>
            <a:xfrm>
              <a:off x="3051176" y="1752600"/>
              <a:ext cx="2206621" cy="1893822"/>
            </a:xfrm>
            <a:prstGeom prst="ellipse">
              <a:avLst/>
            </a:prstGeom>
            <a:solidFill>
              <a:srgbClr val="EF7F0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5"/>
            <p:cNvSpPr txBox="1"/>
            <p:nvPr/>
          </p:nvSpPr>
          <p:spPr>
            <a:xfrm>
              <a:off x="3374325" y="1752599"/>
              <a:ext cx="1560300" cy="16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300" tIns="27300" rIns="27300" bIns="27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 b="1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Baking Dishes</a:t>
              </a:r>
              <a:endParaRPr sz="37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15" name="Google Shape;415;p45"/>
            <p:cNvSpPr/>
            <p:nvPr/>
          </p:nvSpPr>
          <p:spPr>
            <a:xfrm rot="-5400000">
              <a:off x="4031578" y="1613580"/>
              <a:ext cx="245817" cy="322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5"/>
            <p:cNvSpPr txBox="1"/>
            <p:nvPr/>
          </p:nvSpPr>
          <p:spPr>
            <a:xfrm rot="-5400000">
              <a:off x="4148342" y="1623546"/>
              <a:ext cx="12290" cy="1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17" name="Google Shape;417;p45"/>
            <p:cNvSpPr/>
            <p:nvPr/>
          </p:nvSpPr>
          <p:spPr>
            <a:xfrm>
              <a:off x="2756048" y="19390"/>
              <a:ext cx="2796878" cy="1487392"/>
            </a:xfrm>
            <a:prstGeom prst="ellipse">
              <a:avLst/>
            </a:prstGeom>
            <a:solidFill>
              <a:srgbClr val="9F263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5"/>
            <p:cNvSpPr txBox="1"/>
            <p:nvPr/>
          </p:nvSpPr>
          <p:spPr>
            <a:xfrm>
              <a:off x="3165641" y="237214"/>
              <a:ext cx="1977692" cy="105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Baking Pan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19" name="Google Shape;419;p45"/>
            <p:cNvSpPr/>
            <p:nvPr/>
          </p:nvSpPr>
          <p:spPr>
            <a:xfrm rot="-985917">
              <a:off x="5187485" y="2303467"/>
              <a:ext cx="510507" cy="322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5"/>
            <p:cNvSpPr txBox="1"/>
            <p:nvPr/>
          </p:nvSpPr>
          <p:spPr>
            <a:xfrm rot="-985917">
              <a:off x="5429976" y="2306815"/>
              <a:ext cx="25525" cy="25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1" name="Google Shape;421;p45"/>
            <p:cNvSpPr/>
            <p:nvPr/>
          </p:nvSpPr>
          <p:spPr>
            <a:xfrm>
              <a:off x="5512096" y="1142996"/>
              <a:ext cx="2796878" cy="1487392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5"/>
            <p:cNvSpPr txBox="1"/>
            <p:nvPr/>
          </p:nvSpPr>
          <p:spPr>
            <a:xfrm>
              <a:off x="5921689" y="1360820"/>
              <a:ext cx="1977692" cy="105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Cake Pan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3" name="Google Shape;423;p45"/>
            <p:cNvSpPr/>
            <p:nvPr/>
          </p:nvSpPr>
          <p:spPr>
            <a:xfrm rot="2428272">
              <a:off x="4890736" y="3476326"/>
              <a:ext cx="386185" cy="322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5"/>
            <p:cNvSpPr txBox="1"/>
            <p:nvPr/>
          </p:nvSpPr>
          <p:spPr>
            <a:xfrm rot="2428272">
              <a:off x="5074174" y="3482782"/>
              <a:ext cx="19309" cy="19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5" name="Google Shape;425;p45"/>
            <p:cNvSpPr/>
            <p:nvPr/>
          </p:nvSpPr>
          <p:spPr>
            <a:xfrm>
              <a:off x="4571999" y="3505206"/>
              <a:ext cx="2796878" cy="1487392"/>
            </a:xfrm>
            <a:prstGeom prst="ellipse">
              <a:avLst/>
            </a:prstGeom>
            <a:solidFill>
              <a:srgbClr val="4E854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5"/>
            <p:cNvSpPr txBox="1"/>
            <p:nvPr/>
          </p:nvSpPr>
          <p:spPr>
            <a:xfrm>
              <a:off x="4981592" y="3723030"/>
              <a:ext cx="1977692" cy="105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Muffin Tin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7" name="Google Shape;427;p45"/>
            <p:cNvSpPr/>
            <p:nvPr/>
          </p:nvSpPr>
          <p:spPr>
            <a:xfrm rot="8323754">
              <a:off x="3069259" y="3478578"/>
              <a:ext cx="358328" cy="322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5"/>
            <p:cNvSpPr txBox="1"/>
            <p:nvPr/>
          </p:nvSpPr>
          <p:spPr>
            <a:xfrm rot="-2476246">
              <a:off x="3239465" y="3485731"/>
              <a:ext cx="17916" cy="17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9" name="Google Shape;429;p45"/>
            <p:cNvSpPr/>
            <p:nvPr/>
          </p:nvSpPr>
          <p:spPr>
            <a:xfrm>
              <a:off x="990595" y="3505208"/>
              <a:ext cx="2796878" cy="1487392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5"/>
            <p:cNvSpPr txBox="1"/>
            <p:nvPr/>
          </p:nvSpPr>
          <p:spPr>
            <a:xfrm>
              <a:off x="1400188" y="3723032"/>
              <a:ext cx="1977692" cy="105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Cooling Rack 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31" name="Google Shape;431;p45"/>
            <p:cNvSpPr/>
            <p:nvPr/>
          </p:nvSpPr>
          <p:spPr>
            <a:xfrm rot="-9668851">
              <a:off x="2716224" y="2264777"/>
              <a:ext cx="424491" cy="322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5"/>
            <p:cNvSpPr txBox="1"/>
            <p:nvPr/>
          </p:nvSpPr>
          <p:spPr>
            <a:xfrm rot="1131149">
              <a:off x="2917857" y="2270275"/>
              <a:ext cx="21224" cy="2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152407" y="1066802"/>
              <a:ext cx="2796878" cy="1487392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5"/>
            <p:cNvSpPr txBox="1"/>
            <p:nvPr/>
          </p:nvSpPr>
          <p:spPr>
            <a:xfrm>
              <a:off x="562000" y="1284626"/>
              <a:ext cx="1977692" cy="105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Sheet Pan</a:t>
              </a:r>
              <a:endParaRPr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Baking Pan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0" name="Google Shape;440;p4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8766048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square or round dish used to bake things like lasagna, casserole, and brownies.</a:t>
            </a:r>
            <a:endParaRPr/>
          </a:p>
          <a:p>
            <a:pPr marL="320040" marR="0" lvl="0" indent="-20955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Made out of glass, metal, or other materials. 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1" name="Google Shape;441;p46" descr="data:image/jpeg;base64,/9j/4AAQSkZJRgABAQAAAQABAAD/2wCEAAkGBhEQEA8QEBAQEg8QEA8QEBAQEBAVFBAQFBAVFBMSFBIXGyYeFxkkGRQUHy8gIycpLCwsFR4xQTAqNyYrLCkBCQoKDgwNFA8PFCkYFBgxKTUpKSkpKSkpLikpKSkpKSkpKSkpKSkpKSkpKSkpKSkpKikpKSkpKSkpKSkpKSkpKf/AABEIAOEA4QMBIgACEQEDEQH/xAAcAAEAAQUBAQAAAAAAAAAAAAAABAIDBQYHAQj/xABCEAACAQIDAwkECAQEBwAAAAAAAQIDEQQSIQUxUQYHIkFhcYGRoTJSYpITI0JDcqLB0VNjgrEUM+HwFRYkg6PC0v/EABcBAQEBAQAAAAAAAAAAAAAAAAABAgP/xAAbEQEBAQACAwAAAAAAAAAAAAAAARECMRIhQf/aAAwDAQACEQMRAD8A7iAAAAAAAAAAAAAAAAAAAAAAAAAAAAAAAAAAAAAAAAAAAAAAAAAAAAAAAAAAAAAAAAAAAAAAAAAAAAAAAAAAAAAAAAAAAAAAAAAAAAAAAAAAAAAAAAAAAAAAAAAAAAAAAAAAAPLi4HoKXNcUe3A9B5c9AAAAAAAAAAAAAAAAAAAAAAAAAA8KalVRTlJqMVvbaSXe2BWDXto8tcNSTyt1JcI6R8ZP9Lmn7X5y6juoSjTWvsK8vmf6JFwdKxWNp0o5qk4QXGUkvLia1tPnEoU7qnGVR8X0I+qv6HKMfymqTbd22/tTbb9f3MPXxcpe1Jv/AHwLg33afOZXm7KpkXCkkvzO79TE1OU7nrLPN8ak3J/muaip6kqlMqNiXKB+5DxL9PlE46xhlfvU5zi/NGtKoXlLQDccDzgV4feza4VLT9Xr6mybP5yVLSpTi+2nKz+WX7nJXI9jO24Du+E5X4Wpa83Bu3+YrL5ldLxZl6OIjNXhKMk+uMk15o+eqO0akd0n4mSwvKWpB36+MW0yYO7g5Xs7nFqRsnUb7KqUvzb/AFNkwPL+ErZ4J9tOWvyy/cmDcAYrDcpcNO31mV8Jpx9d3qZOnVUknFpp7mmmn4oiqgAAAAAAAAAAAAHjkYnH8qcNSv088l9mn0vXcvM0zl9yjqxqVKd2qUJKKgtFJuKeaXHfot2hz3EbaqS67I1iOl7U5xpJdBQpri3nl+iXkzS9qcr51XdylN9Tk20u7h4GtTrN7233stuRRMxO06k98tOCIcpFEpFNwK3ItuRchQlLqJVLZj6wIcImSw2zZyWiZfpYNR6idSxkYqzYGPWyZ3tYv1Nk1Ixu4uxOhtaC6iuvtbOrdQGvTptFNzPRoxkUVNkp7gMKpHqkT6myn1EaeCkgLakXIVWtza7iy4NdTGYDJUNr1Y7pt9+pksJyqnB3s0/ehJp+hrikVZgOibP5wpqydVPsqxv+ZWfqbFg+XUJWz09ONOafo7f3ONKRdpVmno2u52J6HecPyiw87fWKLfVO8X66PwMhGaaummuKenmcFw23asPtZlwl+5lcFyucHe04PjTm16KwwdmuenO9n8vp6fWwn2VY2fmrGw4XlnB+3Tku2DU1+j8rkxWxggYXbdCrZQqxu/syeWXdldieiAAANO5zcFD/AAVSvkg6lOVBZpRveEq0IOL4rp+ByKWHpy1yzpv+XJTj8k7NfMztPOPSzbMxXYqUvkr05f8AqcdpGoiE9myb+rnCfwqWSfyTtf8ApbI88LOLyyhKMuEotP13mXlTT0t5nsHOKtGckvdbzR+SV16FGMpbOk95Oo7LSJEMY17VOMu2DcX5O6/sVzxSekZqPZVTg/m1j6lBYeMd9kUTxMVu1LdWhU3yTs9z3xfdJaPwZTGgBRUrSkeRotkqFAvQgBDjhyt4YmZD3IEQYxaJFPGyXai5KmUOkUSKePT3ovKpCXAxzojK0RU+eBjIi1dirqKIV5LiSaePfWBjamyZLcRp4eUd6ZscMbF7y5lhLgMGqXPcxslXZUJEKtsLgTBicx6pEmrsuceq5GnSkt6YFWYu0sbOHszku5/oRblQGS/5krLe1JdqRt3I/lrPPTg3KVOU4wlBu+XM1FOF9Vq1pu3miLANvpvJ8Nrzt+Dq8bHQua7ZNGUq1R0+lRlTyOTu7yjK8n1X0VuHqL0OlAWBhWM5TbPeIweKox9upQqRh+PL0fWxw2hu4cU96fWn2n0IzSuVfN0sROVfDSjSry1qQkn9HVl72msJPravfhfU1KjmtgyXtLYGMwt3Xw1RRW+pBfSU+/PC9l+JIg0sQpK6afandeZoVZTx0ytNMqsBYhTcdYOUH8Emr+HWXFipr2own22cJecdH4oqsLAVRxVN73Kn+NXXzxv6pEiNJtXjaUfei1Jea3ER0y2qCTvG8Ze9FuL80BPSPbEVYqqt7jUXxxtL542fncrW0YfbjOHbbPHzVn6FRecRYrpWmrwlGa+CSdu9b14pDKUW8p44F3KMpBHdIpdEk2PHECJkaPVJokuB46YFEMZJEmntLiRpUin6BvcrvqsFZSGLgyqVGEt9jD5Unq237sLN+Mt0f79h7Jyel7L3Yt+st79AKsZQo3sruXCP79XiWIU7eysn4W8z75vXysVqFtFoVJERSoJblY6FzVx6GKfGpSXlB/uaAjpHNjh2sNWm1pOu8r4qEIxbXZmzL+lkvSxuQAMKAADxowu1eRmCxN3Vw9PO/vKd6c/nhZvxuZsAc32lzSyV3hcT3U8TG/8A5YK/nFmq7R5OY3C3dbD1Mq+8pL6WFuLcLuK70juR5Y15Jj5/pYuMtzT7mmXYyTOybW5I4PFNyrYeDm/vI3hU6vvI2b3dbNR2nzTtXeFxL7KeIWZdyqxSa6t6feXYY0vKeWJm0uTeNwt3Vw83BfeUfrYd/R6Uer2kjG0sZGW5p93V3mkXGijIXVJMWAiVMKnq1qtzWjXitStYqtDdUzrhVWb83tLzL0oluUQquG2V95TlHtg88fldmvUmUMRCp/lzjJ+6n0vkevoYqpC5FrYVPel5AbG423q3foUs1xV60F0K9WK4Z218srof8VxX8d+NOl/8jRsZ7Gk3qk7cf9TA0sZiZb8RNfhhSXqo3JMMKpa1J1Kj/mTlJeTdgJ868Vonnlwg00vxT9leF2W5SlLRtJe7C6T73vl/bsKUrbtxWkVFOXqRUkepFNSqorV7hgNFFStGOratxehktj8m8XjbOjTyUv49W8Yf0LfPwVu06BsDm9w2GcZzviK61VSqlli/gpbo97u+0lsg0jk/yRxGMcZZZUcPvdaaalKP8qD1b+J6d+46xs/AQoUoUqay06cVGK7FxfW+u/aSLHpzt1oABAAAAAAAAAAAAw+1+SeDxWtbD03P+JFZKi/7kbS8L2MwAOc7T5pt7wuJkuFPERzLuVSNmvFSNW2hyYx2Gu6uGnKC31KP1sUuLy9JLtaO3njRqc79THz9TxkZbmnxsypy4M7VtXkrhMVd18PTnL30nGfhUjaS8zT9pc0a1eFxMo8IV4513Z42a8n4m/KVMaHJFmUDL7S5K4/DX+kw05RX3lC9WLXHorMvGKMLHFRlfVaNp8U1vTXU+w1gt1IljKSZyRauiYur+HiT4LQg0KsVvaJSxceJcResJVVHVsk7H2Lisa/+npfVvfXqXjSXHp26XdFM3/YXNph6LVTEP/E1VZrOrUov4aWt++TfgS2QaJsjYOLxuuHpNU7616l401xyvfO3wp95v+wubjDUHGda+JrLXNUilTi+MaOq8ZXa4m2QhayVkkrJLcktyRUc7ytXHkUegGVAAAAAAAAAAAAAAAAAAAAAAAAeWMXtbkvhMXrXw9OcrWz2tNLq+sjaXXxMqAOdbT5nqUrvDYmrS39CqlViuCUrqS8XIwVXmexq9mthZd7qx9MrOxA3OdTHIcNzO4ttfSYnDwV9ckas3bsTym17D5rsHQtKtmxNRddWypp9lFaW/Fm7zcwS87TFMYJJJJJJWSS0S4IqAMqAAAAAAAAAAAAAAAAAAAAAAAAAAAAAAAAAAAAAAAAAAAAAAAAAAAAAAAAAAAAAAAAAAAAAAAAAAAAAAAAAAAAAAAAAAAAAAAAAAAAAAAAAAAAAAAAAAAAAAAAAAAAAAAAAAAAAAAAAAAAAAAAAAAAAAAAAAAAAAAAAAAAAAAAAAD//2Q==">
            <a:hlinkClick r:id="rId3"/>
          </p:cNvPr>
          <p:cNvSpPr/>
          <p:nvPr/>
        </p:nvSpPr>
        <p:spPr>
          <a:xfrm>
            <a:off x="155575" y="-1028700"/>
            <a:ext cx="2143125" cy="214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2" name="Google Shape;442;p46" descr="data:image/jpeg;base64,/9j/4AAQSkZJRgABAQAAAQABAAD/2wCEAAkGBhEQEA8QEBAQEg8QEA8QEBAQEBAVFBAQFBAVFBMSFBIXGyYeFxkkGRQUHy8gIycpLCwsFR4xQTAqNyYrLCkBCQoKDgwNFA8PFCkYFBgxKTUpKSkpKSkpLikpKSkpKSkpKSkpKSkpKSkpKSkpKSkpKikpKSkpKSkpKSkpKSkpKf/AABEIAOEA4QMBIgACEQEDEQH/xAAcAAEAAQUBAQAAAAAAAAAAAAAABAIDBQYHAQj/xABCEAACAQIDAwkECAQEBwAAAAAAAQIDEQQSIQUxUQYHIkFhcYGRoTJSYpITI0JDcqLB0VNjgrEUM+HwFRYkg6PC0v/EABcBAQEBAQAAAAAAAAAAAAAAAAABAgP/xAAbEQEBAQACAwAAAAAAAAAAAAAAARECMRIhQf/aAAwDAQACEQMRAD8A7iAAAAAAAAAAAAAAAAAAAAAAAAAAAAAAAAAAAAAAAAAAAAAAAAAAAAAAAAAAAAAAAAAAAAAAAAAAAAAAAAAAAAAAAAAAAAAAAAAAAAAAAAAAAAAAAAAAAAAAAAAAAAAAAAAAAPLi4HoKXNcUe3A9B5c9AAAAAAAAAAAAAAAAAAAAAAAAAA8KalVRTlJqMVvbaSXe2BWDXto8tcNSTyt1JcI6R8ZP9Lmn7X5y6juoSjTWvsK8vmf6JFwdKxWNp0o5qk4QXGUkvLia1tPnEoU7qnGVR8X0I+qv6HKMfymqTbd22/tTbb9f3MPXxcpe1Jv/AHwLg33afOZXm7KpkXCkkvzO79TE1OU7nrLPN8ak3J/muaip6kqlMqNiXKB+5DxL9PlE46xhlfvU5zi/NGtKoXlLQDccDzgV4feza4VLT9Xr6mybP5yVLSpTi+2nKz+WX7nJXI9jO24Du+E5X4Wpa83Bu3+YrL5ldLxZl6OIjNXhKMk+uMk15o+eqO0akd0n4mSwvKWpB36+MW0yYO7g5Xs7nFqRsnUb7KqUvzb/AFNkwPL+ErZ4J9tOWvyy/cmDcAYrDcpcNO31mV8Jpx9d3qZOnVUknFpp7mmmn4oiqgAAAAAAAAAAAAHjkYnH8qcNSv088l9mn0vXcvM0zl9yjqxqVKd2qUJKKgtFJuKeaXHfot2hz3EbaqS67I1iOl7U5xpJdBQpri3nl+iXkzS9qcr51XdylN9Tk20u7h4GtTrN7233stuRRMxO06k98tOCIcpFEpFNwK3ItuRchQlLqJVLZj6wIcImSw2zZyWiZfpYNR6idSxkYqzYGPWyZ3tYv1Nk1Ixu4uxOhtaC6iuvtbOrdQGvTptFNzPRoxkUVNkp7gMKpHqkT6myn1EaeCkgLakXIVWtza7iy4NdTGYDJUNr1Y7pt9+pksJyqnB3s0/ehJp+hrikVZgOibP5wpqydVPsqxv+ZWfqbFg+XUJWz09ONOafo7f3ONKRdpVmno2u52J6HecPyiw87fWKLfVO8X66PwMhGaaummuKenmcFw23asPtZlwl+5lcFyucHe04PjTm16KwwdmuenO9n8vp6fWwn2VY2fmrGw4XlnB+3Tku2DU1+j8rkxWxggYXbdCrZQqxu/syeWXdldieiAAANO5zcFD/AAVSvkg6lOVBZpRveEq0IOL4rp+ByKWHpy1yzpv+XJTj8k7NfMztPOPSzbMxXYqUvkr05f8AqcdpGoiE9myb+rnCfwqWSfyTtf8ApbI88LOLyyhKMuEotP13mXlTT0t5nsHOKtGckvdbzR+SV16FGMpbOk95Oo7LSJEMY17VOMu2DcX5O6/sVzxSekZqPZVTg/m1j6lBYeMd9kUTxMVu1LdWhU3yTs9z3xfdJaPwZTGgBRUrSkeRotkqFAvQgBDjhyt4YmZD3IEQYxaJFPGyXai5KmUOkUSKePT3ovKpCXAxzojK0RU+eBjIi1dirqKIV5LiSaePfWBjamyZLcRp4eUd6ZscMbF7y5lhLgMGqXPcxslXZUJEKtsLgTBicx6pEmrsuceq5GnSkt6YFWYu0sbOHszku5/oRblQGS/5krLe1JdqRt3I/lrPPTg3KVOU4wlBu+XM1FOF9Vq1pu3miLANvpvJ8Nrzt+Dq8bHQua7ZNGUq1R0+lRlTyOTu7yjK8n1X0VuHqL0OlAWBhWM5TbPeIweKox9upQqRh+PL0fWxw2hu4cU96fWn2n0IzSuVfN0sROVfDSjSry1qQkn9HVl72msJPravfhfU1KjmtgyXtLYGMwt3Xw1RRW+pBfSU+/PC9l+JIg0sQpK6afandeZoVZTx0ytNMqsBYhTcdYOUH8Emr+HWXFipr2own22cJecdH4oqsLAVRxVN73Kn+NXXzxv6pEiNJtXjaUfei1Jea3ER0y2qCTvG8Ze9FuL80BPSPbEVYqqt7jUXxxtL542fncrW0YfbjOHbbPHzVn6FRecRYrpWmrwlGa+CSdu9b14pDKUW8p44F3KMpBHdIpdEk2PHECJkaPVJokuB46YFEMZJEmntLiRpUin6BvcrvqsFZSGLgyqVGEt9jD5Unq237sLN+Mt0f79h7Jyel7L3Yt+st79AKsZQo3sruXCP79XiWIU7eysn4W8z75vXysVqFtFoVJERSoJblY6FzVx6GKfGpSXlB/uaAjpHNjh2sNWm1pOu8r4qEIxbXZmzL+lkvSxuQAMKAADxowu1eRmCxN3Vw9PO/vKd6c/nhZvxuZsAc32lzSyV3hcT3U8TG/8A5YK/nFmq7R5OY3C3dbD1Mq+8pL6WFuLcLuK70juR5Y15Jj5/pYuMtzT7mmXYyTOybW5I4PFNyrYeDm/vI3hU6vvI2b3dbNR2nzTtXeFxL7KeIWZdyqxSa6t6feXYY0vKeWJm0uTeNwt3Vw83BfeUfrYd/R6Uer2kjG0sZGW5p93V3mkXGijIXVJMWAiVMKnq1qtzWjXitStYqtDdUzrhVWb83tLzL0oluUQquG2V95TlHtg88fldmvUmUMRCp/lzjJ+6n0vkevoYqpC5FrYVPel5AbG423q3foUs1xV60F0K9WK4Z218srof8VxX8d+NOl/8jRsZ7Gk3qk7cf9TA0sZiZb8RNfhhSXqo3JMMKpa1J1Kj/mTlJeTdgJ868Vonnlwg00vxT9leF2W5SlLRtJe7C6T73vl/bsKUrbtxWkVFOXqRUkepFNSqorV7hgNFFStGOratxehktj8m8XjbOjTyUv49W8Yf0LfPwVu06BsDm9w2GcZzviK61VSqlli/gpbo97u+0lsg0jk/yRxGMcZZZUcPvdaaalKP8qD1b+J6d+46xs/AQoUoUqay06cVGK7FxfW+u/aSLHpzt1oABAAAAAAAAAAAAw+1+SeDxWtbD03P+JFZKi/7kbS8L2MwAOc7T5pt7wuJkuFPERzLuVSNmvFSNW2hyYx2Gu6uGnKC31KP1sUuLy9JLtaO3njRqc79THz9TxkZbmnxsypy4M7VtXkrhMVd18PTnL30nGfhUjaS8zT9pc0a1eFxMo8IV4513Z42a8n4m/KVMaHJFmUDL7S5K4/DX+kw05RX3lC9WLXHorMvGKMLHFRlfVaNp8U1vTXU+w1gt1IljKSZyRauiYur+HiT4LQg0KsVvaJSxceJcResJVVHVsk7H2Lisa/+npfVvfXqXjSXHp26XdFM3/YXNph6LVTEP/E1VZrOrUov4aWt++TfgS2QaJsjYOLxuuHpNU7616l401xyvfO3wp95v+wubjDUHGda+JrLXNUilTi+MaOq8ZXa4m2QhayVkkrJLcktyRUc7ytXHkUegGVAAAAAAAAAAAAAAAAAAAAAAAAeWMXtbkvhMXrXw9OcrWz2tNLq+sjaXXxMqAOdbT5nqUrvDYmrS39CqlViuCUrqS8XIwVXmexq9mthZd7qx9MrOxA3OdTHIcNzO4ttfSYnDwV9ckas3bsTym17D5rsHQtKtmxNRddWypp9lFaW/Fm7zcwS87TFMYJJJJJJWSS0S4IqAMqAAAAAAAAAAAAAAAAAAAAAAAAAAAAAAAAAAAAAAAAAAAAAAAAAAAAAAAAAAAAAAAAAAAAAAAAAAAAAAAAAAAAAAAAAAAAAAAAAAAAAAAAAAAAAAAAAAAAAAAAAAAAAAAAAAAAAAAAAAAAAAAAAAAAAAAAAAAAAAAAAAAAAAAAAAD//2Q==">
            <a:hlinkClick r:id="rId3"/>
          </p:cNvPr>
          <p:cNvSpPr/>
          <p:nvPr/>
        </p:nvSpPr>
        <p:spPr>
          <a:xfrm>
            <a:off x="155575" y="-1028700"/>
            <a:ext cx="2143125" cy="214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43" name="Google Shape;443;p46" descr="http://s7v1.scene7.com/is/image/JohnLewis/230420813?$product$"/>
          <p:cNvPicPr preferRelativeResize="0"/>
          <p:nvPr/>
        </p:nvPicPr>
        <p:blipFill rotWithShape="1">
          <a:blip r:embed="rId4">
            <a:alphaModFix/>
          </a:blip>
          <a:srcRect t="35000" b="21666"/>
          <a:stretch/>
        </p:blipFill>
        <p:spPr>
          <a:xfrm>
            <a:off x="2362200" y="4267200"/>
            <a:ext cx="45720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7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Cooling Rack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9" name="Google Shape;449;p47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763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Wire racks used to hold baking goods while cooling. They allow air circulation around the items.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50" name="Google Shape;450;p47" descr="http://www.countryliving.com/cm/countryliving/images/cookies-cooling-rackENTERT1205-d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667000"/>
            <a:ext cx="5067300" cy="396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Sheet Pan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6" name="Google Shape;456;p48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shallow, rectangular pan for baking sheet cakes, cookies, rolls, and other baked goods. </a:t>
            </a:r>
            <a:endParaRPr/>
          </a:p>
        </p:txBody>
      </p:sp>
      <p:pic>
        <p:nvPicPr>
          <p:cNvPr id="457" name="Google Shape;457;p48" descr="http://www.webstaurantstore.com/18-x-13-half-size-perforated-aluminum-bun-sheet-pan/18-x-13-half-size-perforated-aluminum-bun-sheet-p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981200"/>
            <a:ext cx="4396152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Muffin Pan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3" name="Google Shape;463;p49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686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Metal baking pan with cup-shaped indentations for baking muffins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64" name="Google Shape;464;p49" descr="http://www.chefscatalog.com/img/products/285x285/24292_2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667000"/>
            <a:ext cx="4190998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Cake Pans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0" name="Google Shape;470;p50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537448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Most cake pans are round, but other shapes, such as hearts, are available. 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71" name="Google Shape;471;p50" descr="http://www.lloydpans.com/content/LloydPans/images/catimages/zoom/cakepan_s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895600"/>
            <a:ext cx="5715000" cy="35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Electric Appliances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477" name="Google Shape;477;p51"/>
          <p:cNvGrpSpPr/>
          <p:nvPr/>
        </p:nvGrpSpPr>
        <p:grpSpPr>
          <a:xfrm>
            <a:off x="304796" y="1676403"/>
            <a:ext cx="8590045" cy="4956966"/>
            <a:chOff x="304796" y="76203"/>
            <a:chExt cx="8590045" cy="4956966"/>
          </a:xfrm>
        </p:grpSpPr>
        <p:sp>
          <p:nvSpPr>
            <p:cNvPr id="478" name="Google Shape;478;p51"/>
            <p:cNvSpPr/>
            <p:nvPr/>
          </p:nvSpPr>
          <p:spPr>
            <a:xfrm>
              <a:off x="3428994" y="1676400"/>
              <a:ext cx="2362199" cy="1752599"/>
            </a:xfrm>
            <a:prstGeom prst="ellipse">
              <a:avLst/>
            </a:prstGeom>
            <a:solidFill>
              <a:srgbClr val="EF7F0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1"/>
            <p:cNvSpPr txBox="1"/>
            <p:nvPr/>
          </p:nvSpPr>
          <p:spPr>
            <a:xfrm>
              <a:off x="3512075" y="1782500"/>
              <a:ext cx="2196000" cy="12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Electrical Appliances</a:t>
              </a: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80" name="Google Shape;480;p51"/>
            <p:cNvSpPr/>
            <p:nvPr/>
          </p:nvSpPr>
          <p:spPr>
            <a:xfrm rot="-5347625">
              <a:off x="4475276" y="1511819"/>
              <a:ext cx="300922" cy="28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1"/>
            <p:cNvSpPr txBox="1"/>
            <p:nvPr/>
          </p:nvSpPr>
          <p:spPr>
            <a:xfrm rot="-5347625">
              <a:off x="4618214" y="1518489"/>
              <a:ext cx="15046" cy="15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82" name="Google Shape;482;p51"/>
            <p:cNvSpPr/>
            <p:nvPr/>
          </p:nvSpPr>
          <p:spPr>
            <a:xfrm>
              <a:off x="3124206" y="76203"/>
              <a:ext cx="3027445" cy="1299378"/>
            </a:xfrm>
            <a:prstGeom prst="ellipse">
              <a:avLst/>
            </a:prstGeom>
            <a:solidFill>
              <a:srgbClr val="9F263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1"/>
            <p:cNvSpPr txBox="1"/>
            <p:nvPr/>
          </p:nvSpPr>
          <p:spPr>
            <a:xfrm>
              <a:off x="3567565" y="266493"/>
              <a:ext cx="2140727" cy="918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Hand Mixer</a:t>
              </a:r>
              <a:endPara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84" name="Google Shape;484;p51"/>
            <p:cNvSpPr/>
            <p:nvPr/>
          </p:nvSpPr>
          <p:spPr>
            <a:xfrm rot="-25978">
              <a:off x="5791132" y="2529293"/>
              <a:ext cx="76499" cy="28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1"/>
            <p:cNvSpPr txBox="1"/>
            <p:nvPr/>
          </p:nvSpPr>
          <p:spPr>
            <a:xfrm rot="-25978">
              <a:off x="5827469" y="2541573"/>
              <a:ext cx="3824" cy="3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86" name="Google Shape;486;p51"/>
            <p:cNvSpPr/>
            <p:nvPr/>
          </p:nvSpPr>
          <p:spPr>
            <a:xfrm>
              <a:off x="5867396" y="1882070"/>
              <a:ext cx="3027445" cy="1299378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1"/>
            <p:cNvSpPr txBox="1"/>
            <p:nvPr/>
          </p:nvSpPr>
          <p:spPr>
            <a:xfrm>
              <a:off x="6310755" y="2072360"/>
              <a:ext cx="2140727" cy="918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Stand Mixer</a:t>
              </a:r>
              <a:endPara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88" name="Google Shape;488;p51"/>
            <p:cNvSpPr/>
            <p:nvPr/>
          </p:nvSpPr>
          <p:spPr>
            <a:xfrm rot="5347738">
              <a:off x="4473285" y="3567182"/>
              <a:ext cx="304896" cy="28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1"/>
            <p:cNvSpPr txBox="1"/>
            <p:nvPr/>
          </p:nvSpPr>
          <p:spPr>
            <a:xfrm rot="5347738">
              <a:off x="4618111" y="3573752"/>
              <a:ext cx="15244" cy="15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90" name="Google Shape;490;p51"/>
            <p:cNvSpPr/>
            <p:nvPr/>
          </p:nvSpPr>
          <p:spPr>
            <a:xfrm>
              <a:off x="3124206" y="3733791"/>
              <a:ext cx="3027445" cy="1299378"/>
            </a:xfrm>
            <a:prstGeom prst="ellipse">
              <a:avLst/>
            </a:prstGeom>
            <a:solidFill>
              <a:srgbClr val="4E854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1"/>
            <p:cNvSpPr txBox="1"/>
            <p:nvPr/>
          </p:nvSpPr>
          <p:spPr>
            <a:xfrm>
              <a:off x="3567565" y="3924081"/>
              <a:ext cx="2140727" cy="918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Blender</a:t>
              </a:r>
              <a:endPara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92" name="Google Shape;492;p51"/>
            <p:cNvSpPr/>
            <p:nvPr/>
          </p:nvSpPr>
          <p:spPr>
            <a:xfrm rot="-10774193">
              <a:off x="3332008" y="2529277"/>
              <a:ext cx="97047" cy="28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1"/>
            <p:cNvSpPr txBox="1"/>
            <p:nvPr/>
          </p:nvSpPr>
          <p:spPr>
            <a:xfrm rot="25807">
              <a:off x="3378106" y="2541043"/>
              <a:ext cx="4852" cy="4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94" name="Google Shape;494;p51"/>
            <p:cNvSpPr/>
            <p:nvPr/>
          </p:nvSpPr>
          <p:spPr>
            <a:xfrm>
              <a:off x="304796" y="1882054"/>
              <a:ext cx="3027445" cy="1299378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1"/>
            <p:cNvSpPr txBox="1"/>
            <p:nvPr/>
          </p:nvSpPr>
          <p:spPr>
            <a:xfrm>
              <a:off x="748155" y="2072344"/>
              <a:ext cx="2140727" cy="918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Food Processor</a:t>
              </a:r>
              <a:endPara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Hand Mixer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1" name="Google Shape;501;p5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57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handheld device often used to mix batters and dough.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Comes with different attachments, including dough hooks, beaters, and whisks.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02" name="Google Shape;502;p52" descr="http://www.delish.com/cm/delish/images/Ql/hand-mixer-l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981200"/>
            <a:ext cx="43434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53" descr="http://iweb.cooking.com/images/products/enlarge/301860e.jpg"/>
          <p:cNvPicPr preferRelativeResize="0"/>
          <p:nvPr/>
        </p:nvPicPr>
        <p:blipFill rotWithShape="1">
          <a:blip r:embed="rId3">
            <a:alphaModFix/>
          </a:blip>
          <a:srcRect l="17566" r="18614"/>
          <a:stretch/>
        </p:blipFill>
        <p:spPr>
          <a:xfrm>
            <a:off x="5029200" y="1752908"/>
            <a:ext cx="3657600" cy="429546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Stand Mixer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9" name="Google Shape;509;p53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33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mixer that sits on a countertop when operated.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Can be left to operate on the counter without being held in the hand.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Tools such as spatulas, spoons and fingers  should never be placed in the mixer while it is running (can result in injury and amputation). </a:t>
            </a:r>
            <a:endParaRPr/>
          </a:p>
          <a:p>
            <a:pPr marL="320040" marR="0" lvl="0" indent="-2095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Scales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33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weigh ingredients for preparation and portion control.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May be spring-type, balance beam, or electronic.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Important for accurate recipes.</a:t>
            </a:r>
            <a:endParaRPr/>
          </a:p>
        </p:txBody>
      </p:sp>
      <p:pic>
        <p:nvPicPr>
          <p:cNvPr id="161" name="Google Shape;161;p18" descr="http://cdn.prevention.com/pvnstatic-assets/images/298x232_article_size/weight_loss/298x232_kitchen_scale_WL.jpg"/>
          <p:cNvPicPr preferRelativeResize="0"/>
          <p:nvPr/>
        </p:nvPicPr>
        <p:blipFill rotWithShape="1">
          <a:blip r:embed="rId3">
            <a:alphaModFix/>
          </a:blip>
          <a:srcRect l="11977" r="25141"/>
          <a:stretch/>
        </p:blipFill>
        <p:spPr>
          <a:xfrm>
            <a:off x="5410200" y="2057400"/>
            <a:ext cx="32004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5" name="Google Shape;515;p5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18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Comes with different Attachments</a:t>
            </a:r>
            <a:endParaRPr/>
          </a:p>
          <a:p>
            <a:pPr marL="640080" marR="0" lvl="1" indent="-15875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27432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•"/>
            </a:pP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Dough Hook: 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knead bread dough. </a:t>
            </a:r>
            <a:endParaRPr/>
          </a:p>
          <a:p>
            <a:pPr marL="640080" marR="0" lvl="1" indent="-27432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•"/>
            </a:pP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Whisk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Used to whip ingredients like egg whites and cream.</a:t>
            </a:r>
            <a:endParaRPr/>
          </a:p>
          <a:p>
            <a:pPr marL="640080" marR="0" lvl="1" indent="-27432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Char char="•"/>
            </a:pP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Paddle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Used to cream butter and gently mix ingredients. 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16" name="Google Shape;516;p54" descr="http://iweb.cooking.com/images/products/enlarge/301860e.jpg"/>
          <p:cNvPicPr preferRelativeResize="0"/>
          <p:nvPr/>
        </p:nvPicPr>
        <p:blipFill rotWithShape="1">
          <a:blip r:embed="rId3">
            <a:alphaModFix/>
          </a:blip>
          <a:srcRect l="17566" r="18614"/>
          <a:stretch/>
        </p:blipFill>
        <p:spPr>
          <a:xfrm>
            <a:off x="5548012" y="2362200"/>
            <a:ext cx="3138787" cy="368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5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Blender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2" name="Google Shape;522;p5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33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Has a motor base, a metal, plastic, or glass container, blade, and top.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mix and crush items such as sauces and smoothies.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Hot items should never be blended because steam can build up and cause the blender top to blow off, taking hot liquid with it.</a:t>
            </a:r>
            <a:endParaRPr/>
          </a:p>
          <a:p>
            <a:pPr marL="320040" marR="0" lvl="0" indent="-2095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23" name="Google Shape;523;p55" descr="Oster 4093 Beehive Blend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209800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56" descr="http://images.bedbathandbeyond.com/assets/product_images/230/8019115086491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981200"/>
            <a:ext cx="4248150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6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Food Processor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0" name="Google Shape;530;p56"/>
          <p:cNvSpPr txBox="1">
            <a:spLocks noGrp="1"/>
          </p:cNvSpPr>
          <p:nvPr>
            <p:ph type="body" idx="1"/>
          </p:nvPr>
        </p:nvSpPr>
        <p:spPr>
          <a:xfrm>
            <a:off x="0" y="1792875"/>
            <a:ext cx="5715000" cy="5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Operates very similarly to a blender but has larger, interchangeable blades.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Sometimes comes with grater and dough attachments.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chop, puree, and mix items.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Depending on the use, can be much more efficient than a blender. </a:t>
            </a:r>
            <a:endParaRPr/>
          </a:p>
          <a:p>
            <a:pPr marL="320040" marR="0" lvl="0" indent="-2095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Thermometers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33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 instant-read thermometer is used to measure foods’ internal temperature for proper and safe cooking. 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Candy and deep-fat frying thermometers are also useful.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8" name="Google Shape;168;p19" descr="http://images.bidorbuy.co.za/user_images/315/1190315_090824143955_215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2286000"/>
            <a:ext cx="421005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Dry Measuring Cups and Spoons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41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measure dry ingredients such as sugar, flour, ground nuts, and spices.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Also used to measure viscous, sticky items like honey and peanut butter.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5" name="Google Shape;175;p20" descr="http://t0.gstatic.com/images?q=tbn:ANd9GcQh448C7yjGOde7UxSjD7pe00iTPpsIkVZWZXr2JyskqPGB0Dn3lGaSf6mDJ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2057400"/>
            <a:ext cx="4654579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Sieves and Strainers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81" name="Google Shape;181;p21"/>
          <p:cNvGrpSpPr/>
          <p:nvPr/>
        </p:nvGrpSpPr>
        <p:grpSpPr>
          <a:xfrm>
            <a:off x="398965" y="1752602"/>
            <a:ext cx="8459477" cy="4952997"/>
            <a:chOff x="398965" y="152402"/>
            <a:chExt cx="8459477" cy="4952997"/>
          </a:xfrm>
        </p:grpSpPr>
        <p:sp>
          <p:nvSpPr>
            <p:cNvPr id="182" name="Google Shape;182;p21"/>
            <p:cNvSpPr/>
            <p:nvPr/>
          </p:nvSpPr>
          <p:spPr>
            <a:xfrm>
              <a:off x="3276602" y="2133605"/>
              <a:ext cx="2362195" cy="1962525"/>
            </a:xfrm>
            <a:prstGeom prst="ellipse">
              <a:avLst/>
            </a:prstGeom>
            <a:solidFill>
              <a:srgbClr val="EF7F0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3291175" y="2421000"/>
              <a:ext cx="2362200" cy="13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1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Sieves and Strainers</a:t>
              </a:r>
              <a:endParaRPr sz="34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 rot="-5297976">
              <a:off x="4211327" y="1832664"/>
              <a:ext cx="567836" cy="348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 txBox="1"/>
            <p:nvPr/>
          </p:nvSpPr>
          <p:spPr>
            <a:xfrm rot="-5297976">
              <a:off x="4481050" y="1835914"/>
              <a:ext cx="28391" cy="28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2819404" y="152402"/>
              <a:ext cx="3410505" cy="1413968"/>
            </a:xfrm>
            <a:prstGeom prst="ellipse">
              <a:avLst/>
            </a:prstGeom>
            <a:solidFill>
              <a:srgbClr val="9F263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 txBox="1"/>
            <p:nvPr/>
          </p:nvSpPr>
          <p:spPr>
            <a:xfrm>
              <a:off x="3318861" y="359473"/>
              <a:ext cx="2411591" cy="999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75" tIns="23475" rIns="23475" bIns="2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Flour Sifter </a:t>
              </a:r>
              <a:endParaRPr sz="370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 rot="1527781">
              <a:off x="5452773" y="3716568"/>
              <a:ext cx="610309" cy="348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 txBox="1"/>
            <p:nvPr/>
          </p:nvSpPr>
          <p:spPr>
            <a:xfrm rot="1527781">
              <a:off x="5742670" y="3718757"/>
              <a:ext cx="30515" cy="30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5447937" y="3691431"/>
              <a:ext cx="3410505" cy="1413968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 txBox="1"/>
            <p:nvPr/>
          </p:nvSpPr>
          <p:spPr>
            <a:xfrm>
              <a:off x="5947394" y="3898502"/>
              <a:ext cx="2411591" cy="999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Fine Mesh Sieve</a:t>
              </a:r>
              <a:endParaRPr sz="360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 rot="9088884">
              <a:off x="3115778" y="3724355"/>
              <a:ext cx="376293" cy="348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9F26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 txBox="1"/>
            <p:nvPr/>
          </p:nvSpPr>
          <p:spPr>
            <a:xfrm rot="-1711116">
              <a:off x="3294517" y="3732394"/>
              <a:ext cx="18814" cy="1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398965" y="3686709"/>
              <a:ext cx="3410505" cy="1413968"/>
            </a:xfrm>
            <a:prstGeom prst="ellipse">
              <a:avLst/>
            </a:prstGeom>
            <a:solidFill>
              <a:srgbClr val="4E854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898422" y="3893780"/>
              <a:ext cx="2411591" cy="999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Colander</a:t>
              </a:r>
              <a:endParaRPr sz="350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Colander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648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bowl with holes and handles used to strain things like pasta and beans.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Available in a variety of sizes and materials. 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2" name="Google Shape;202;p22" descr="http://www.dimensionsinfo.com/wp-content/uploads/2010/03/Colan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6691" y="2438400"/>
            <a:ext cx="4447309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Fine Mesh Sieve  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029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to dust, sprinkle, or sift flour, powdered sugar, or other dry ingredients onto work areas or foods.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It can also be used to drain liquid away from foods or strain lumps out of things like soup or homemade pie filling.  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9" name="Google Shape;209;p23" descr="data:image/jpeg;base64,/9j/4AAQSkZJRgABAQAAAQABAAD/2wCEAAkGBhERERQSExIUFRQUFRQXFBgSFxQVFxgXFxQVFBQVFxgaGyYfFxojGRQVHy8gIykpLCwsFh4xNTAqNSYrLCkBCQoKDgwOGA8PFywkHBwpKSksKSkpKSwqLCwpKSkwLCwpKSwpKSwpLCksLCwsKSkpLCkpKSwpLCkpLCkpKSkpKf/AABEIALcBFAMBIgACEQEDEQH/xAAbAAEAAgMBAQAAAAAAAAAAAAAABAUCAwYBB//EAEAQAAIBAgMEBwYDBgQHAAAAAAABAgMRBCExBRJBUQYiYXGBobETMkJykcFSYtEVFiOSouEzQ4LwFHOywtLi8f/EABgBAQEBAQEAAAAAAAAAAAAAAAABAgME/8QAHxEBAQACAgMBAQEAAAAAAAAAAAECEQMSMUFRIRME/9oADAMBAAIRAxEAPwD7iAAAAAAAAAAAAAAAAAAAAAAAAAAAAAAAAAAAAAAAAAAAAAAAAAAAAAAAAAAAAAAAAAAAAAAGuriIwV5SUV+ZpeoGwFVX6SUI6ScvlX3dkVeJ6aWyjFL5nd/RHK82E9uk4sr6dSYVKsYq8mkubaXqcNiekeImsnJLstTX1dmRIYTEVc0nLtSlP+p5eZj+1vjFr+Unmu1r9IsPF29on8qcvNKxguklDXr7v4tyW76HOYfohiJe9l80reUU/UvKHR6jSgnVbagm2nKW4tW7JvtNY5Z3zGcpjPC7TuelLT23Nx9pGnF01wUo7yjweTyfZ5l0dZduYACgAAAAAAAAAAAAAAAAAAAI2P2jSoR3qk1FaK+rfKKWcn2Ipf3mqVW1RpNR/FK1/wBI+N32Ilsg6JshVtt4eDs6sL8k0/QpauDnV/xajafBZ+byXgkbsPsqjDSC8c/Uz2VYft+i/dlvfKpP0TM/2ryhP+V/exrppLTyNvAbo1T2u1/ly8Y2+5pj0iztKlJdzT9bG2aI0kTdGdLbs6snGlTzWvtHZrtceXiSvbYla04PnaX6lLjE4R9rDKdPrLuWq7mrosqWDxFRKUsRZNJ9RJZNXWdkxLaEsXiqjlGEIQ3XZuXWzsnz5PkyvxHRvENyqb8ZzcbPebzX4VlZaHQ4PCKnHdTbzbblm23q2by3GZT9JbPDjsN0NqSzqSiu9ufkrLzLTDdEKMdZSl2K0F5Z+Zegk48Z4i3O1EobJow92nG/Nq7+rzJYBvWmQ4zp3ty38CL5Of2j9/FHT7X2iqFKVR8F1Vzk/dX1+58mxFaVWbcm5SlK9+bb/U83+jk1Os9vTwYbva+l30J2W6ldS+GGcrZXfBPnnw7D6UVXRrZCw9CMbdZ9afe+HgWp24sOmOnHky7ZbAAdGAAAAAAAAAAAAAAAAAqds7c9l1KaUqr53tG+jlbNvlFa9izJW18f7GlKfHJRT4ybtHwuc3gKb96V3KWbb1zzbfa/7aIxllr8WMaWzd+ftazdSpbWWduxLRLsVl36lnBW/wB+gjDsNjiYUSPbmMpGtzKiTGZuhIgqob6dQbG2bI8zdIq9qbWjS6q69R+7COvfL8Me1+FwMMdO69mtamWXK63n9u9o6jD0t2MY/hSX0VjktjUZSrRlN3nKSbtokrtRjySOxNYFAAbQAAAAgbexM6eGrTh70acnHvSJbqEcZ022r7WqqSfUp3vbjL4n4afXma+hOyPbVvayXUp6dsuCObpKdSWV5XtonxfE+s7B2WsPQjTSz1l8z1PFxY3kz75PZy5TDDpFiAD3PGAAAAAAAAAAAAAAAAFfidtU4ycIqU5r4YK/1ehNrU96MoptXTV1qrq10QtlUoUqajbdaynfi1q78VyM2im6R+3qUlKUFCEZxdr3lrq/TxPMPJNJriWmI23TlenCEqreTSXV7btkGOyZwjvWUFxi5OVu2/D6nOz40kU5ZHkpCNCdtE+539DCdGXJgYOZrbzMZ3Ts9bXtaV7aX0NU5y4R/maj6bz9CCXA9lioQ95+Czf04FXUp1pf5m6nqoK2Xe/7CngEu1rncbG/FbUnNWh1Fz1m+7hHz7yDQwijfLN6t5t9snq2S1Ttke0qMpyUIrN/7zAsej2HvNz4RVvF/wBvU6A0YLCqnBRXi+b4s3naTUZADTWxdOHvzjH5pJepRuPJSSV27Ja3Kur0owkcnXh4Nv0IG0ukeGq7tJVVuSl/EdpW3Vnu6Z7zsu65NizqbfoLSe9y3U3fuejK/bG0J1qThTpzSk0pykrWje8n5W8Sxw208N8M4L+n1sTozUldNNPlmieRX4DZGHUYuMIys01JpN7yd756O/mWRUV5KjWpxp61ZdaHBRXvT7EsvtxLcsAAFAAAAAAAAAAAAAAAAAxcE+CMgBjCmlkkl3Kx60egCl2hsR+9Sy5xWX0Kd1KidnKa5puWXgdkaa+EhP3op+v1MXH4u3ItN5tt97bN1GS8S5q7Ai/dk135/oR10emnlNeZnrV2is8Uea4FlS2HbWf0X3ZLpbLprVbz/Nn5aDrTanpYGVR9VZc3kl+vci5wOAjSWWberer/AERJSIO19sU8PDelnJ5Qgvek+S7Ob0RuSRE2pUUU3JpJatuyXeyjxvSuEcqa3m9G7590fel5d5RVsTWxL3pytHWKj7q+VP3n+eXgjfh8NGGizerebfe3mZuVvg09r4jFVtZuEXwTS8lr3Mh/u9B+9OUnx0t53t4Frc8TII9HY1KPwv8Aml9mTIbNptWcfOXrc8hMk0QIr2LS1ipR7Yyl92zX/wAJVpu8Jb3feEv542v45Fo2YTQ0I+Bxm5Vc5Xc5pK1RxUrLhCStCS7Orx1uX2HxUaie69HZp5NPlJPNPvKGvFNWauu0003Om1KMnlZZ3lZcmvih2cNVmWZaHVAi7O2hGtG6ykspRveztfXimrNPimSjogAAAAAAAAAAAAAAAAAAAAAAAAAAAAAi7S2hChTlUnpHgtW3lGK7W8jhacJ4ipKvWzcslH4Yx4Rj2erLjpNV9rWjS+Gmrv5pLN96i0l/zDVGjZaHLK7ajEG1QPVAg8gZWFgyjyOpKo1CHvGcKgROcxvGlVLnqZFeTZjI9kjFLMI1U6zoVYVfhbUKnLdk9f8ATJ73c58zrDktrQ3qM1+V+h0mzMR7SjTn+KEJPvcU2bwvoqSADaAAAAAAAAAAAAAAAAAAAAAAAAAAA5BdavWb41GvBO3/AGr6E10iJi4ezxE+TkpeDun/AFbxPU09Hc4NNDpmDJMyPOJRrbMJSPZGKQHiNsYHsIm5FRjGJtjEJGyBBgomvQl+zImJVgKzbWKtSqP8r+rVl5s6vZFLdoUo8qcF/Sji69B4jEU8PHTejOq+UVml3u1/BHfpWNYfSvQAdEAAAAAAAAAAAAAAAAAAAAAAAAAABSdI8E2lUj8N1L5Xx7bNJ928VuBx6SSkuxNeh1ko3Vjm9pbEcW5U1dPWK9Y/+P05HPKe1ja5XzWhHqSsQaOJa0fZ9DZPFXMqTmeQkYxnc2R1CM4SN6ZqibFMDbGZupL1IsZEiNaMU5NpJattJfVgS5IpNs7Q3OrHrVJLqx4Jfjlyj6mO0ekDfVop3fxyX/THj3vLsZY9Hej3s/4tW8qknfrZu/By7ezh6Nb8Dd0b2J7CDlLOpPOTeuebv2+lkuBdAHWTSAAKAAAAAAAAAAAAAAAAAAAAAAAAAAAELbGNjSpOTV28ori5P3UvXuTJpW7RwkZVqEpXtFzsuG+43i3/ACy8uZKIEtg1JRUpz3qjV5Oyi03wulZpaZp9hV4jBVKbs4t9yfor+djtTCtRjNOMoqSeqkk0+9Mz1Xb5/LFxTzdn2m+nj6b+NfU7GvsunLVfdfR3Rzf7v069SoqcYKEGrvcilOafGytK2aT7XzJ1EV7RorWpFGv9u0fhbm/yJssqfRGcXeKo/T/1yNy6NVnrUil+W/6ImqKT9rzk7RgoLnUf21T8GZ4TCTrTXW3raat/6V8PerF7Q6H073nOUu7qr7vzLrDYSFNbsIqK7PvzL0+m0DZmwYUnvuK3svv+r7PUtQDcmkAAUAAAAAAAAAAAAAAAAAAAAAAAAAAAAAA1YigpxcXlfivI2gCpdPF0/dlGol+K9/r/APTCXSCUP8ShUT/LZrzsXIM6+VVBLaOLrZU6Xs4vWU3n4cF4XLbZ2CVGnGC4LN83xZJBZEAAUAAAAAAAAAAAAAAAAAAAAAAAAAAAAAAAAAAAAAAAAAAAAAAAAAAAAAAAAAAAAAAAAAAAAAH/2Q=="/>
          <p:cNvSpPr/>
          <p:nvPr/>
        </p:nvSpPr>
        <p:spPr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0" name="Google Shape;210;p23" descr="data:image/jpeg;base64,/9j/4AAQSkZJRgABAQAAAQABAAD/2wCEAAkGBhERERQSExIUFRQUFRQXFBgSFxQVFxgXFxQVFBQVFxgaGyYfFxojGRQVHy8gIykpLCwsFh4xNTAqNSYrLCkBCQoKDgwOGA8PFywkHBwpKSksKSkpKSwqLCwpKSkwLCwpKSwpKSwpLCksLCwsKSkpLCkpKSwpLCkpLCkpKSkpKf/AABEIALcBFAMBIgACEQEDEQH/xAAbAAEAAgMBAQAAAAAAAAAAAAAABAUCAwYBB//EAEAQAAIBAgMEBwYDBgQHAAAAAAABAgMRBCExBRJBUQYiYXGBobETMkJykcFSYtEVFiOSouEzQ4LwFHOywtLi8f/EABgBAQEBAQEAAAAAAAAAAAAAAAABAgME/8QAHxEBAQACAgMBAQEAAAAAAAAAAAECEQMSMUFRIRME/9oADAMBAAIRAxEAPwD7iAAAAAAAAAAAAAAAAAAAAAAAAAAAAAAAAAAAAAAAAAAAAAAAAAAAAAAAAAAAAAAAAAAAAAAGuriIwV5SUV+ZpeoGwFVX6SUI6ScvlX3dkVeJ6aWyjFL5nd/RHK82E9uk4sr6dSYVKsYq8mkubaXqcNiekeImsnJLstTX1dmRIYTEVc0nLtSlP+p5eZj+1vjFr+Unmu1r9IsPF29on8qcvNKxguklDXr7v4tyW76HOYfohiJe9l80reUU/UvKHR6jSgnVbagm2nKW4tW7JvtNY5Z3zGcpjPC7TuelLT23Nx9pGnF01wUo7yjweTyfZ5l0dZduYACgAAAAAAAAAAAAAAAAAAAI2P2jSoR3qk1FaK+rfKKWcn2Ipf3mqVW1RpNR/FK1/wBI+N32Ilsg6JshVtt4eDs6sL8k0/QpauDnV/xajafBZ+byXgkbsPsqjDSC8c/Uz2VYft+i/dlvfKpP0TM/2ryhP+V/exrppLTyNvAbo1T2u1/ly8Y2+5pj0iztKlJdzT9bG2aI0kTdGdLbs6snGlTzWvtHZrtceXiSvbYla04PnaX6lLjE4R9rDKdPrLuWq7mrosqWDxFRKUsRZNJ9RJZNXWdkxLaEsXiqjlGEIQ3XZuXWzsnz5PkyvxHRvENyqb8ZzcbPebzX4VlZaHQ4PCKnHdTbzbblm23q2by3GZT9JbPDjsN0NqSzqSiu9ufkrLzLTDdEKMdZSl2K0F5Z+Zegk48Z4i3O1EobJow92nG/Nq7+rzJYBvWmQ4zp3ty38CL5Of2j9/FHT7X2iqFKVR8F1Vzk/dX1+58mxFaVWbcm5SlK9+bb/U83+jk1Os9vTwYbva+l30J2W6ldS+GGcrZXfBPnnw7D6UVXRrZCw9CMbdZ9afe+HgWp24sOmOnHky7ZbAAdGAAAAAAAAAAAAAAAAAqds7c9l1KaUqr53tG+jlbNvlFa9izJW18f7GlKfHJRT4ybtHwuc3gKb96V3KWbb1zzbfa/7aIxllr8WMaWzd+ftazdSpbWWduxLRLsVl36lnBW/wB+gjDsNjiYUSPbmMpGtzKiTGZuhIgqob6dQbG2bI8zdIq9qbWjS6q69R+7COvfL8Me1+FwMMdO69mtamWXK63n9u9o6jD0t2MY/hSX0VjktjUZSrRlN3nKSbtokrtRjySOxNYFAAbQAAAAgbexM6eGrTh70acnHvSJbqEcZ022r7WqqSfUp3vbjL4n4afXma+hOyPbVvayXUp6dsuCObpKdSWV5XtonxfE+s7B2WsPQjTSz1l8z1PFxY3kz75PZy5TDDpFiAD3PGAAAAAAAAAAAAAAAAFfidtU4ycIqU5r4YK/1ehNrU96MoptXTV1qrq10QtlUoUqajbdaynfi1q78VyM2im6R+3qUlKUFCEZxdr3lrq/TxPMPJNJriWmI23TlenCEqreTSXV7btkGOyZwjvWUFxi5OVu2/D6nOz40kU5ZHkpCNCdtE+539DCdGXJgYOZrbzMZ3Ts9bXtaV7aX0NU5y4R/maj6bz9CCXA9lioQ95+Czf04FXUp1pf5m6nqoK2Xe/7CngEu1rncbG/FbUnNWh1Fz1m+7hHz7yDQwijfLN6t5t9snq2S1Ttke0qMpyUIrN/7zAsej2HvNz4RVvF/wBvU6A0YLCqnBRXi+b4s3naTUZADTWxdOHvzjH5pJepRuPJSSV27Ja3Kur0owkcnXh4Nv0IG0ukeGq7tJVVuSl/EdpW3Vnu6Z7zsu65NizqbfoLSe9y3U3fuejK/bG0J1qThTpzSk0pykrWje8n5W8Sxw208N8M4L+n1sTozUldNNPlmieRX4DZGHUYuMIys01JpN7yd756O/mWRUV5KjWpxp61ZdaHBRXvT7EsvtxLcsAAFAAAAAAAAAAAAAAAAAxcE+CMgBjCmlkkl3Kx60egCl2hsR+9Sy5xWX0Kd1KidnKa5puWXgdkaa+EhP3op+v1MXH4u3ItN5tt97bN1GS8S5q7Ai/dk135/oR10emnlNeZnrV2is8Uea4FlS2HbWf0X3ZLpbLprVbz/Nn5aDrTanpYGVR9VZc3kl+vci5wOAjSWWberer/AERJSIO19sU8PDelnJ5Qgvek+S7Ob0RuSRE2pUUU3JpJatuyXeyjxvSuEcqa3m9G7590fel5d5RVsTWxL3pytHWKj7q+VP3n+eXgjfh8NGGizerebfe3mZuVvg09r4jFVtZuEXwTS8lr3Mh/u9B+9OUnx0t53t4Frc8TII9HY1KPwv8Aml9mTIbNptWcfOXrc8hMk0QIr2LS1ipR7Yyl92zX/wAJVpu8Jb3feEv542v45Fo2YTQ0I+Bxm5Vc5Xc5pK1RxUrLhCStCS7Orx1uX2HxUaie69HZp5NPlJPNPvKGvFNWauu0003Om1KMnlZZ3lZcmvih2cNVmWZaHVAi7O2hGtG6ykspRveztfXimrNPimSjogAAAAAAAAAAAAAAAAAAAAAAAAAAAAAi7S2hChTlUnpHgtW3lGK7W8jhacJ4ipKvWzcslH4Yx4Rj2erLjpNV9rWjS+Gmrv5pLN96i0l/zDVGjZaHLK7ajEG1QPVAg8gZWFgyjyOpKo1CHvGcKgROcxvGlVLnqZFeTZjI9kjFLMI1U6zoVYVfhbUKnLdk9f8ATJ73c58zrDktrQ3qM1+V+h0mzMR7SjTn+KEJPvcU2bwvoqSADaAAAAAAAAAAAAAAAAAAAAAAAAAAA5BdavWb41GvBO3/AGr6E10iJi4ezxE+TkpeDun/AFbxPU09Hc4NNDpmDJMyPOJRrbMJSPZGKQHiNsYHsIm5FRjGJtjEJGyBBgomvQl+zImJVgKzbWKtSqP8r+rVl5s6vZFLdoUo8qcF/Sji69B4jEU8PHTejOq+UVml3u1/BHfpWNYfSvQAdEAAAAAAAAAAAAAAAAAAAAAAAAAABSdI8E2lUj8N1L5Xx7bNJ928VuBx6SSkuxNeh1ko3Vjm9pbEcW5U1dPWK9Y/+P05HPKe1ja5XzWhHqSsQaOJa0fZ9DZPFXMqTmeQkYxnc2R1CM4SN6ZqibFMDbGZupL1IsZEiNaMU5NpJattJfVgS5IpNs7Q3OrHrVJLqx4Jfjlyj6mO0ekDfVop3fxyX/THj3vLsZY9Hej3s/4tW8qknfrZu/By7ezh6Nb8Dd0b2J7CDlLOpPOTeuebv2+lkuBdAHWTSAAKAAAAAAAAAAAAAAAAAAAAAAAAAAAELbGNjSpOTV28ori5P3UvXuTJpW7RwkZVqEpXtFzsuG+43i3/ACy8uZKIEtg1JRUpz3qjV5Oyi03wulZpaZp9hV4jBVKbs4t9yfor+djtTCtRjNOMoqSeqkk0+9Mz1Xb5/LFxTzdn2m+nj6b+NfU7GvsunLVfdfR3Rzf7v069SoqcYKEGrvcilOafGytK2aT7XzJ1EV7RorWpFGv9u0fhbm/yJssqfRGcXeKo/T/1yNy6NVnrUil+W/6ImqKT9rzk7RgoLnUf21T8GZ4TCTrTXW3raat/6V8PerF7Q6H073nOUu7qr7vzLrDYSFNbsIqK7PvzL0+m0DZmwYUnvuK3svv+r7PUtQDcmkAAUAAAAAAAAAAAAAAAAAAAAAAAAAAAAAA1YigpxcXlfivI2gCpdPF0/dlGol+K9/r/APTCXSCUP8ShUT/LZrzsXIM6+VVBLaOLrZU6Xs4vWU3n4cF4XLbZ2CVGnGC4LN83xZJBZEAAUAAAAAAAAAAAAAAAAAAAAAAAAAAAAAAAAAAAAAAAAAAAAAAAAAAAAAAAAAAAAAAAAAAAAAH/2Q=="/>
          <p:cNvSpPr/>
          <p:nvPr/>
        </p:nvSpPr>
        <p:spPr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1" name="Google Shape;211;p23" descr="data:image/jpeg;base64,/9j/4AAQSkZJRgABAQAAAQABAAD/2wCEAAkGBhERERQSExIUFRQUFRQXFBgSFxQVFxgXFxQVFBQVFxgaGyYfFxojGRQVHy8gIykpLCwsFh4xNTAqNSYrLCkBCQoKDgwOGA8PFywkHBwpKSksKSkpKSwqLCwpKSkwLCwpKSwpKSwpLCksLCwsKSkpLCkpKSwpLCkpLCkpKSkpKf/AABEIALcBFAMBIgACEQEDEQH/xAAbAAEAAgMBAQAAAAAAAAAAAAAABAUCAwYBB//EAEAQAAIBAgMEBwYDBgQHAAAAAAABAgMRBCExBRJBUQYiYXGBobETMkJykcFSYtEVFiOSouEzQ4LwFHOywtLi8f/EABgBAQEBAQEAAAAAAAAAAAAAAAABAgME/8QAHxEBAQACAgMBAQEAAAAAAAAAAAECEQMSMUFRIRME/9oADAMBAAIRAxEAPwD7iAAAAAAAAAAAAAAAAAAAAAAAAAAAAAAAAAAAAAAAAAAAAAAAAAAAAAAAAAAAAAAAAAAAAAAGuriIwV5SUV+ZpeoGwFVX6SUI6ScvlX3dkVeJ6aWyjFL5nd/RHK82E9uk4sr6dSYVKsYq8mkubaXqcNiekeImsnJLstTX1dmRIYTEVc0nLtSlP+p5eZj+1vjFr+Unmu1r9IsPF29on8qcvNKxguklDXr7v4tyW76HOYfohiJe9l80reUU/UvKHR6jSgnVbagm2nKW4tW7JvtNY5Z3zGcpjPC7TuelLT23Nx9pGnF01wUo7yjweTyfZ5l0dZduYACgAAAAAAAAAAAAAAAAAAAI2P2jSoR3qk1FaK+rfKKWcn2Ipf3mqVW1RpNR/FK1/wBI+N32Ilsg6JshVtt4eDs6sL8k0/QpauDnV/xajafBZ+byXgkbsPsqjDSC8c/Uz2VYft+i/dlvfKpP0TM/2ryhP+V/exrppLTyNvAbo1T2u1/ly8Y2+5pj0iztKlJdzT9bG2aI0kTdGdLbs6snGlTzWvtHZrtceXiSvbYla04PnaX6lLjE4R9rDKdPrLuWq7mrosqWDxFRKUsRZNJ9RJZNXWdkxLaEsXiqjlGEIQ3XZuXWzsnz5PkyvxHRvENyqb8ZzcbPebzX4VlZaHQ4PCKnHdTbzbblm23q2by3GZT9JbPDjsN0NqSzqSiu9ufkrLzLTDdEKMdZSl2K0F5Z+Zegk48Z4i3O1EobJow92nG/Nq7+rzJYBvWmQ4zp3ty38CL5Of2j9/FHT7X2iqFKVR8F1Vzk/dX1+58mxFaVWbcm5SlK9+bb/U83+jk1Os9vTwYbva+l30J2W6ldS+GGcrZXfBPnnw7D6UVXRrZCw9CMbdZ9afe+HgWp24sOmOnHky7ZbAAdGAAAAAAAAAAAAAAAAAqds7c9l1KaUqr53tG+jlbNvlFa9izJW18f7GlKfHJRT4ybtHwuc3gKb96V3KWbb1zzbfa/7aIxllr8WMaWzd+ftazdSpbWWduxLRLsVl36lnBW/wB+gjDsNjiYUSPbmMpGtzKiTGZuhIgqob6dQbG2bI8zdIq9qbWjS6q69R+7COvfL8Me1+FwMMdO69mtamWXK63n9u9o6jD0t2MY/hSX0VjktjUZSrRlN3nKSbtokrtRjySOxNYFAAbQAAAAgbexM6eGrTh70acnHvSJbqEcZ022r7WqqSfUp3vbjL4n4afXma+hOyPbVvayXUp6dsuCObpKdSWV5XtonxfE+s7B2WsPQjTSz1l8z1PFxY3kz75PZy5TDDpFiAD3PGAAAAAAAAAAAAAAAAFfidtU4ycIqU5r4YK/1ehNrU96MoptXTV1qrq10QtlUoUqajbdaynfi1q78VyM2im6R+3qUlKUFCEZxdr3lrq/TxPMPJNJriWmI23TlenCEqreTSXV7btkGOyZwjvWUFxi5OVu2/D6nOz40kU5ZHkpCNCdtE+539DCdGXJgYOZrbzMZ3Ts9bXtaV7aX0NU5y4R/maj6bz9CCXA9lioQ95+Czf04FXUp1pf5m6nqoK2Xe/7CngEu1rncbG/FbUnNWh1Fz1m+7hHz7yDQwijfLN6t5t9snq2S1Ttke0qMpyUIrN/7zAsej2HvNz4RVvF/wBvU6A0YLCqnBRXi+b4s3naTUZADTWxdOHvzjH5pJepRuPJSSV27Ja3Kur0owkcnXh4Nv0IG0ukeGq7tJVVuSl/EdpW3Vnu6Z7zsu65NizqbfoLSe9y3U3fuejK/bG0J1qThTpzSk0pykrWje8n5W8Sxw208N8M4L+n1sTozUldNNPlmieRX4DZGHUYuMIys01JpN7yd756O/mWRUV5KjWpxp61ZdaHBRXvT7EsvtxLcsAAFAAAAAAAAAAAAAAAAAxcE+CMgBjCmlkkl3Kx60egCl2hsR+9Sy5xWX0Kd1KidnKa5puWXgdkaa+EhP3op+v1MXH4u3ItN5tt97bN1GS8S5q7Ai/dk135/oR10emnlNeZnrV2is8Uea4FlS2HbWf0X3ZLpbLprVbz/Nn5aDrTanpYGVR9VZc3kl+vci5wOAjSWWberer/AERJSIO19sU8PDelnJ5Qgvek+S7Ob0RuSRE2pUUU3JpJatuyXeyjxvSuEcqa3m9G7590fel5d5RVsTWxL3pytHWKj7q+VP3n+eXgjfh8NGGizerebfe3mZuVvg09r4jFVtZuEXwTS8lr3Mh/u9B+9OUnx0t53t4Frc8TII9HY1KPwv8Aml9mTIbNptWcfOXrc8hMk0QIr2LS1ipR7Yyl92zX/wAJVpu8Jb3feEv542v45Fo2YTQ0I+Bxm5Vc5Xc5pK1RxUrLhCStCS7Orx1uX2HxUaie69HZp5NPlJPNPvKGvFNWauu0003Om1KMnlZZ3lZcmvih2cNVmWZaHVAi7O2hGtG6ykspRveztfXimrNPimSjogAAAAAAAAAAAAAAAAAAAAAAAAAAAAAi7S2hChTlUnpHgtW3lGK7W8jhacJ4ipKvWzcslH4Yx4Rj2erLjpNV9rWjS+Gmrv5pLN96i0l/zDVGjZaHLK7ajEG1QPVAg8gZWFgyjyOpKo1CHvGcKgROcxvGlVLnqZFeTZjI9kjFLMI1U6zoVYVfhbUKnLdk9f8ATJ73c58zrDktrQ3qM1+V+h0mzMR7SjTn+KEJPvcU2bwvoqSADaAAAAAAAAAAAAAAAAAAAAAAAAAAA5BdavWb41GvBO3/AGr6E10iJi4ezxE+TkpeDun/AFbxPU09Hc4NNDpmDJMyPOJRrbMJSPZGKQHiNsYHsIm5FRjGJtjEJGyBBgomvQl+zImJVgKzbWKtSqP8r+rVl5s6vZFLdoUo8qcF/Sji69B4jEU8PHTejOq+UVml3u1/BHfpWNYfSvQAdEAAAAAAAAAAAAAAAAAAAAAAAAAABSdI8E2lUj8N1L5Xx7bNJ928VuBx6SSkuxNeh1ko3Vjm9pbEcW5U1dPWK9Y/+P05HPKe1ja5XzWhHqSsQaOJa0fZ9DZPFXMqTmeQkYxnc2R1CM4SN6ZqibFMDbGZupL1IsZEiNaMU5NpJattJfVgS5IpNs7Q3OrHrVJLqx4Jfjlyj6mO0ekDfVop3fxyX/THj3vLsZY9Hej3s/4tW8qknfrZu/By7ezh6Nb8Dd0b2J7CDlLOpPOTeuebv2+lkuBdAHWTSAAKAAAAAAAAAAAAAAAAAAAAAAAAAAAELbGNjSpOTV28ori5P3UvXuTJpW7RwkZVqEpXtFzsuG+43i3/ACy8uZKIEtg1JRUpz3qjV5Oyi03wulZpaZp9hV4jBVKbs4t9yfor+djtTCtRjNOMoqSeqkk0+9Mz1Xb5/LFxTzdn2m+nj6b+NfU7GvsunLVfdfR3Rzf7v069SoqcYKEGrvcilOafGytK2aT7XzJ1EV7RorWpFGv9u0fhbm/yJssqfRGcXeKo/T/1yNy6NVnrUil+W/6ImqKT9rzk7RgoLnUf21T8GZ4TCTrTXW3raat/6V8PerF7Q6H073nOUu7qr7vzLrDYSFNbsIqK7PvzL0+m0DZmwYUnvuK3svv+r7PUtQDcmkAAUAAAAAAAAAAAAAAAAAAAAAAAAAAAAAA1YigpxcXlfivI2gCpdPF0/dlGol+K9/r/APTCXSCUP8ShUT/LZrzsXIM6+VVBLaOLrZU6Xs4vWU3n4cF4XLbZ2CVGnGC4LN83xZJBZEAAUAAAAAAAAAAAAAAAAAAAAAAAAAAAAAAAAAAAAAAAAAAAAAAAAAAAAAAAAAAAAAAAAAAAAAH/2Q=="/>
          <p:cNvSpPr/>
          <p:nvPr/>
        </p:nvSpPr>
        <p:spPr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2" name="Google Shape;212;p23" descr="data:image/jpeg;base64,/9j/4AAQSkZJRgABAQAAAQABAAD/2wCEAAkGBhERERQSExIUFRQUFRQXFBgSFxQVFxgXFxQVFBQVFxgaGyYfFxojGRQVHy8gIykpLCwsFh4xNTAqNSYrLCkBCQoKDgwOGA8PFywkHBwpKSksKSkpKSwqLCwpKSkwLCwpKSwpKSwpLCksLCwsKSkpLCkpKSwpLCkpLCkpKSkpKf/AABEIALcBFAMBIgACEQEDEQH/xAAbAAEAAgMBAQAAAAAAAAAAAAAABAUCAwYBB//EAEAQAAIBAgMEBwYDBgQHAAAAAAABAgMRBCExBRJBUQYiYXGBobETMkJykcFSYtEVFiOSouEzQ4LwFHOywtLi8f/EABgBAQEBAQEAAAAAAAAAAAAAAAABAgME/8QAHxEBAQACAgMBAQEAAAAAAAAAAAECEQMSMUFRIRME/9oADAMBAAIRAxEAPwD7iAAAAAAAAAAAAAAAAAAAAAAAAAAAAAAAAAAAAAAAAAAAAAAAAAAAAAAAAAAAAAAAAAAAAAAGuriIwV5SUV+ZpeoGwFVX6SUI6ScvlX3dkVeJ6aWyjFL5nd/RHK82E9uk4sr6dSYVKsYq8mkubaXqcNiekeImsnJLstTX1dmRIYTEVc0nLtSlP+p5eZj+1vjFr+Unmu1r9IsPF29on8qcvNKxguklDXr7v4tyW76HOYfohiJe9l80reUU/UvKHR6jSgnVbagm2nKW4tW7JvtNY5Z3zGcpjPC7TuelLT23Nx9pGnF01wUo7yjweTyfZ5l0dZduYACgAAAAAAAAAAAAAAAAAAAI2P2jSoR3qk1FaK+rfKKWcn2Ipf3mqVW1RpNR/FK1/wBI+N32Ilsg6JshVtt4eDs6sL8k0/QpauDnV/xajafBZ+byXgkbsPsqjDSC8c/Uz2VYft+i/dlvfKpP0TM/2ryhP+V/exrppLTyNvAbo1T2u1/ly8Y2+5pj0iztKlJdzT9bG2aI0kTdGdLbs6snGlTzWvtHZrtceXiSvbYla04PnaX6lLjE4R9rDKdPrLuWq7mrosqWDxFRKUsRZNJ9RJZNXWdkxLaEsXiqjlGEIQ3XZuXWzsnz5PkyvxHRvENyqb8ZzcbPebzX4VlZaHQ4PCKnHdTbzbblm23q2by3GZT9JbPDjsN0NqSzqSiu9ufkrLzLTDdEKMdZSl2K0F5Z+Zegk48Z4i3O1EobJow92nG/Nq7+rzJYBvWmQ4zp3ty38CL5Of2j9/FHT7X2iqFKVR8F1Vzk/dX1+58mxFaVWbcm5SlK9+bb/U83+jk1Os9vTwYbva+l30J2W6ldS+GGcrZXfBPnnw7D6UVXRrZCw9CMbdZ9afe+HgWp24sOmOnHky7ZbAAdGAAAAAAAAAAAAAAAAAqds7c9l1KaUqr53tG+jlbNvlFa9izJW18f7GlKfHJRT4ybtHwuc3gKb96V3KWbb1zzbfa/7aIxllr8WMaWzd+ftazdSpbWWduxLRLsVl36lnBW/wB+gjDsNjiYUSPbmMpGtzKiTGZuhIgqob6dQbG2bI8zdIq9qbWjS6q69R+7COvfL8Me1+FwMMdO69mtamWXK63n9u9o6jD0t2MY/hSX0VjktjUZSrRlN3nKSbtokrtRjySOxNYFAAbQAAAAgbexM6eGrTh70acnHvSJbqEcZ022r7WqqSfUp3vbjL4n4afXma+hOyPbVvayXUp6dsuCObpKdSWV5XtonxfE+s7B2WsPQjTSz1l8z1PFxY3kz75PZy5TDDpFiAD3PGAAAAAAAAAAAAAAAAFfidtU4ycIqU5r4YK/1ehNrU96MoptXTV1qrq10QtlUoUqajbdaynfi1q78VyM2im6R+3qUlKUFCEZxdr3lrq/TxPMPJNJriWmI23TlenCEqreTSXV7btkGOyZwjvWUFxi5OVu2/D6nOz40kU5ZHkpCNCdtE+539DCdGXJgYOZrbzMZ3Ts9bXtaV7aX0NU5y4R/maj6bz9CCXA9lioQ95+Czf04FXUp1pf5m6nqoK2Xe/7CngEu1rncbG/FbUnNWh1Fz1m+7hHz7yDQwijfLN6t5t9snq2S1Ttke0qMpyUIrN/7zAsej2HvNz4RVvF/wBvU6A0YLCqnBRXi+b4s3naTUZADTWxdOHvzjH5pJepRuPJSSV27Ja3Kur0owkcnXh4Nv0IG0ukeGq7tJVVuSl/EdpW3Vnu6Z7zsu65NizqbfoLSe9y3U3fuejK/bG0J1qThTpzSk0pykrWje8n5W8Sxw208N8M4L+n1sTozUldNNPlmieRX4DZGHUYuMIys01JpN7yd756O/mWRUV5KjWpxp61ZdaHBRXvT7EsvtxLcsAAFAAAAAAAAAAAAAAAAAxcE+CMgBjCmlkkl3Kx60egCl2hsR+9Sy5xWX0Kd1KidnKa5puWXgdkaa+EhP3op+v1MXH4u3ItN5tt97bN1GS8S5q7Ai/dk135/oR10emnlNeZnrV2is8Uea4FlS2HbWf0X3ZLpbLprVbz/Nn5aDrTanpYGVR9VZc3kl+vci5wOAjSWWberer/AERJSIO19sU8PDelnJ5Qgvek+S7Ob0RuSRE2pUUU3JpJatuyXeyjxvSuEcqa3m9G7590fel5d5RVsTWxL3pytHWKj7q+VP3n+eXgjfh8NGGizerebfe3mZuVvg09r4jFVtZuEXwTS8lr3Mh/u9B+9OUnx0t53t4Frc8TII9HY1KPwv8Aml9mTIbNptWcfOXrc8hMk0QIr2LS1ipR7Yyl92zX/wAJVpu8Jb3feEv542v45Fo2YTQ0I+Bxm5Vc5Xc5pK1RxUrLhCStCS7Orx1uX2HxUaie69HZp5NPlJPNPvKGvFNWauu0003Om1KMnlZZ3lZcmvih2cNVmWZaHVAi7O2hGtG6ykspRveztfXimrNPimSjogAAAAAAAAAAAAAAAAAAAAAAAAAAAAAi7S2hChTlUnpHgtW3lGK7W8jhacJ4ipKvWzcslH4Yx4Rj2erLjpNV9rWjS+Gmrv5pLN96i0l/zDVGjZaHLK7ajEG1QPVAg8gZWFgyjyOpKo1CHvGcKgROcxvGlVLnqZFeTZjI9kjFLMI1U6zoVYVfhbUKnLdk9f8ATJ73c58zrDktrQ3qM1+V+h0mzMR7SjTn+KEJPvcU2bwvoqSADaAAAAAAAAAAAAAAAAAAAAAAAAAAA5BdavWb41GvBO3/AGr6E10iJi4ezxE+TkpeDun/AFbxPU09Hc4NNDpmDJMyPOJRrbMJSPZGKQHiNsYHsIm5FRjGJtjEJGyBBgomvQl+zImJVgKzbWKtSqP8r+rVl5s6vZFLdoUo8qcF/Sji69B4jEU8PHTejOq+UVml3u1/BHfpWNYfSvQAdEAAAAAAAAAAAAAAAAAAAAAAAAAABSdI8E2lUj8N1L5Xx7bNJ928VuBx6SSkuxNeh1ko3Vjm9pbEcW5U1dPWK9Y/+P05HPKe1ja5XzWhHqSsQaOJa0fZ9DZPFXMqTmeQkYxnc2R1CM4SN6ZqibFMDbGZupL1IsZEiNaMU5NpJattJfVgS5IpNs7Q3OrHrVJLqx4Jfjlyj6mO0ekDfVop3fxyX/THj3vLsZY9Hej3s/4tW8qknfrZu/By7ezh6Nb8Dd0b2J7CDlLOpPOTeuebv2+lkuBdAHWTSAAKAAAAAAAAAAAAAAAAAAAAAAAAAAAELbGNjSpOTV28ori5P3UvXuTJpW7RwkZVqEpXtFzsuG+43i3/ACy8uZKIEtg1JRUpz3qjV5Oyi03wulZpaZp9hV4jBVKbs4t9yfor+djtTCtRjNOMoqSeqkk0+9Mz1Xb5/LFxTzdn2m+nj6b+NfU7GvsunLVfdfR3Rzf7v069SoqcYKEGrvcilOafGytK2aT7XzJ1EV7RorWpFGv9u0fhbm/yJssqfRGcXeKo/T/1yNy6NVnrUil+W/6ImqKT9rzk7RgoLnUf21T8GZ4TCTrTXW3raat/6V8PerF7Q6H073nOUu7qr7vzLrDYSFNbsIqK7PvzL0+m0DZmwYUnvuK3svv+r7PUtQDcmkAAUAAAAAAAAAAAAAAAAAAAAAAAAAAAAAA1YigpxcXlfivI2gCpdPF0/dlGol+K9/r/APTCXSCUP8ShUT/LZrzsXIM6+VVBLaOLrZU6Xs4vWU3n4cF4XLbZ2CVGnGC4LN83xZJBZEAAUAAAAAAAAAAAAAAAAAAAAAAAAAAAAAAAAAAAAAAAAAAAAAAAAAAAAAAAAAAAAAAAAAAAAAH/2Q=="/>
          <p:cNvSpPr/>
          <p:nvPr/>
        </p:nvSpPr>
        <p:spPr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3" name="Google Shape;213;p23" descr="C:\Users\Heather\AppData\Local\Microsoft\Windows\Temporary Internet Files\Content.IE5\66CG4QMB\MP90038699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2438400"/>
            <a:ext cx="3657600" cy="260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edian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On-screen Show (4:3)</PresentationFormat>
  <Paragraphs>165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Noto Sans Symbols</vt:lpstr>
      <vt:lpstr>Questrial</vt:lpstr>
      <vt:lpstr>Median</vt:lpstr>
      <vt:lpstr>Median</vt:lpstr>
      <vt:lpstr>TOOLS AND EQUIPMENT</vt:lpstr>
      <vt:lpstr>Measuring Equipment</vt:lpstr>
      <vt:lpstr>Liquid Measuring Cup</vt:lpstr>
      <vt:lpstr>Scales</vt:lpstr>
      <vt:lpstr>Thermometers</vt:lpstr>
      <vt:lpstr>Dry Measuring Cups and Spoons</vt:lpstr>
      <vt:lpstr>Sieves and Strainers</vt:lpstr>
      <vt:lpstr>Colander</vt:lpstr>
      <vt:lpstr>Fine Mesh Sieve  </vt:lpstr>
      <vt:lpstr>Flour Sifter</vt:lpstr>
      <vt:lpstr>Pots and Pans</vt:lpstr>
      <vt:lpstr>Stockpot</vt:lpstr>
      <vt:lpstr>Sauce Pan</vt:lpstr>
      <vt:lpstr>Sauce Pot</vt:lpstr>
      <vt:lpstr>Saute Pan</vt:lpstr>
      <vt:lpstr>Griddle</vt:lpstr>
      <vt:lpstr>Other Tools</vt:lpstr>
      <vt:lpstr>Rolling Pins</vt:lpstr>
      <vt:lpstr>Pastry Brush</vt:lpstr>
      <vt:lpstr>Whisk</vt:lpstr>
      <vt:lpstr>Kitchen Spoons</vt:lpstr>
      <vt:lpstr>Pastry Blender</vt:lpstr>
      <vt:lpstr>Cutting Board</vt:lpstr>
      <vt:lpstr>Wooden Spoon</vt:lpstr>
      <vt:lpstr>Rubber Spatula</vt:lpstr>
      <vt:lpstr>Tongs</vt:lpstr>
      <vt:lpstr>Ladles</vt:lpstr>
      <vt:lpstr>Scoops</vt:lpstr>
      <vt:lpstr>Spatula</vt:lpstr>
      <vt:lpstr>Grater</vt:lpstr>
      <vt:lpstr>Baking Pans</vt:lpstr>
      <vt:lpstr>Baking Pan</vt:lpstr>
      <vt:lpstr>Cooling Rack</vt:lpstr>
      <vt:lpstr>Sheet Pan</vt:lpstr>
      <vt:lpstr>Muffin Pan</vt:lpstr>
      <vt:lpstr>Cake Pans</vt:lpstr>
      <vt:lpstr>Electric Appliances</vt:lpstr>
      <vt:lpstr>Hand Mixer</vt:lpstr>
      <vt:lpstr>Stand Mixer</vt:lpstr>
      <vt:lpstr>PowerPoint Presentation</vt:lpstr>
      <vt:lpstr>Blender</vt:lpstr>
      <vt:lpstr>Food Processor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AND EQUIPMENT</dc:title>
  <dc:creator>Cowell, Karen</dc:creator>
  <cp:lastModifiedBy>Cowell, Karen</cp:lastModifiedBy>
  <cp:revision>1</cp:revision>
  <dcterms:modified xsi:type="dcterms:W3CDTF">2023-01-19T21:56:44Z</dcterms:modified>
</cp:coreProperties>
</file>